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7" r:id="rId4"/>
    <p:sldId id="262" r:id="rId5"/>
    <p:sldId id="263" r:id="rId6"/>
    <p:sldId id="259" r:id="rId7"/>
    <p:sldId id="321" r:id="rId8"/>
    <p:sldId id="284" r:id="rId9"/>
    <p:sldId id="315" r:id="rId10"/>
    <p:sldId id="274" r:id="rId11"/>
    <p:sldId id="310" r:id="rId12"/>
    <p:sldId id="305" r:id="rId13"/>
    <p:sldId id="314" r:id="rId14"/>
    <p:sldId id="318" r:id="rId15"/>
    <p:sldId id="265" r:id="rId16"/>
    <p:sldId id="266" r:id="rId17"/>
    <p:sldId id="267" r:id="rId18"/>
    <p:sldId id="268" r:id="rId19"/>
    <p:sldId id="307" r:id="rId20"/>
    <p:sldId id="271" r:id="rId21"/>
    <p:sldId id="272" r:id="rId22"/>
    <p:sldId id="308" r:id="rId23"/>
    <p:sldId id="273" r:id="rId24"/>
    <p:sldId id="309" r:id="rId25"/>
    <p:sldId id="281" r:id="rId26"/>
    <p:sldId id="319" r:id="rId27"/>
    <p:sldId id="320" r:id="rId28"/>
    <p:sldId id="282" r:id="rId29"/>
    <p:sldId id="283" r:id="rId30"/>
    <p:sldId id="269" r:id="rId31"/>
    <p:sldId id="276" r:id="rId32"/>
    <p:sldId id="264" r:id="rId33"/>
    <p:sldId id="312" r:id="rId34"/>
    <p:sldId id="317" r:id="rId35"/>
  </p:sldIdLst>
  <p:sldSz cx="9144000" cy="5143500" type="screen16x9"/>
  <p:notesSz cx="7772400" cy="100584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AFC685F-A16D-4BC6-94A9-E0D535E8A95E}">
          <p14:sldIdLst>
            <p14:sldId id="256"/>
            <p14:sldId id="258"/>
            <p14:sldId id="257"/>
            <p14:sldId id="262"/>
            <p14:sldId id="263"/>
            <p14:sldId id="259"/>
            <p14:sldId id="321"/>
            <p14:sldId id="284"/>
            <p14:sldId id="315"/>
            <p14:sldId id="274"/>
            <p14:sldId id="310"/>
            <p14:sldId id="305"/>
            <p14:sldId id="314"/>
            <p14:sldId id="318"/>
            <p14:sldId id="265"/>
            <p14:sldId id="266"/>
            <p14:sldId id="267"/>
            <p14:sldId id="268"/>
            <p14:sldId id="307"/>
            <p14:sldId id="271"/>
            <p14:sldId id="272"/>
            <p14:sldId id="308"/>
            <p14:sldId id="273"/>
          </p14:sldIdLst>
        </p14:section>
        <p14:section name="Untitled Section" id="{B7FFEDF5-E163-4135-B899-0594FF3E340A}">
          <p14:sldIdLst>
            <p14:sldId id="309"/>
            <p14:sldId id="281"/>
            <p14:sldId id="319"/>
            <p14:sldId id="320"/>
            <p14:sldId id="282"/>
            <p14:sldId id="283"/>
            <p14:sldId id="269"/>
            <p14:sldId id="276"/>
            <p14:sldId id="264"/>
            <p14:sldId id="312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019"/>
    <a:srgbClr val="450E0D"/>
    <a:srgbClr val="4D1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5D259-5315-4A82-A073-89BCADAF4D7C}" v="592" dt="2022-11-04T15:41:59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03B095EF-1CA7-41CE-A5E8-39C8959A43CC}" type="slidenum">
              <a:rPr/>
              <a:pPr>
                <a:defRPr sz="1400"/>
              </a:pPr>
              <a:t>‹#›</a:t>
            </a:fld>
            <a:endParaRPr lang="en-US" dirty="0"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5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8F2DC1-9BF1-4730-BA00-2E6AC951470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5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rtl="0" eaLnBrk="0" fontAlgn="base" hangingPunct="0">
      <a:spcBef>
        <a:spcPct val="30000"/>
      </a:spcBef>
      <a:spcAft>
        <a:spcPct val="0"/>
      </a:spcAft>
      <a:defRPr lang="en-US" sz="1600" kern="1200">
        <a:solidFill>
          <a:schemeClr val="tx1"/>
        </a:solidFill>
        <a:latin typeface="Arial" pitchFamily="18"/>
        <a:ea typeface="SimSun" pitchFamily="2"/>
        <a:cs typeface="SimSun" pitchFamily="2" charset="-122"/>
      </a:defRPr>
    </a:lvl1pPr>
    <a:lvl2pPr marL="742950" indent="-28575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84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08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1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49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78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17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44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45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175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550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765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7553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33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712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540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429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1949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985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5396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7014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258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0377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4555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24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26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723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12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34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354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80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293F-7EB9-4568-B4A6-012BF8F520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2029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3FB-B00D-44D3-8BD5-DFB78050B0C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080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04142"/>
            <a:ext cx="2056320" cy="439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04142"/>
            <a:ext cx="6033600" cy="439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4F02-4AC1-47A9-A2B2-BE2EEA63C2D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5734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17C-82F4-491C-9BD1-89D9CC52696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085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9A14-0693-4094-8ACB-D623D8E8820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7192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9036-A80B-4EEB-97A3-9BB77F7C920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2846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3B4D-7A52-4962-BC27-8D809E4492D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9395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2DAB-F9C8-4CF9-9FCA-9C64EA1D136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420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97F0-6FD6-4408-8302-0B256EB58C8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276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ECC6-F5ED-4058-9B8E-2DE5F681269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23494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A9C-1A47-4BE3-BD6F-D6CD1823A48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950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23E4EF1-B29C-40ED-93E4-A4D4BEA5848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latin typeface="Arial" pitchFamily="18"/>
          <a:ea typeface="SimSun" pitchFamily="2"/>
          <a:cs typeface="SimSun" pitchFamily="2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150"/>
        </a:spcAft>
        <a:defRPr lang="en-US" sz="2600" kern="1200">
          <a:solidFill>
            <a:schemeClr val="tx1"/>
          </a:solidFill>
          <a:latin typeface="Arial" pitchFamily="18"/>
          <a:ea typeface="SimSun" pitchFamily="2"/>
          <a:cs typeface="SimSun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F8744-1FC8-4B92-A8E3-D7377786D57E}"/>
              </a:ext>
            </a:extLst>
          </p:cNvPr>
          <p:cNvSpPr txBox="1"/>
          <p:nvPr/>
        </p:nvSpPr>
        <p:spPr>
          <a:xfrm>
            <a:off x="904188" y="1504950"/>
            <a:ext cx="733562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890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defRPr/>
            </a:pPr>
            <a:r>
              <a:rPr lang="en-US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Leadership</a:t>
            </a:r>
            <a:r>
              <a:rPr lang="ro-RO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ul și </a:t>
            </a:r>
          </a:p>
          <a:p>
            <a:pPr indent="-8890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defRPr/>
            </a:pPr>
            <a:r>
              <a:rPr lang="en-US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Comunicarea</a:t>
            </a:r>
            <a:r>
              <a:rPr lang="ro-RO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</a:t>
            </a:r>
            <a:r>
              <a:rPr lang="en-US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anage</a:t>
            </a:r>
            <a:r>
              <a:rPr lang="ro-RO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rială</a:t>
            </a:r>
            <a:r>
              <a:rPr lang="en-US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4633A-E85F-41E1-9721-4E4C111DCF8A}"/>
              </a:ext>
            </a:extLst>
          </p:cNvPr>
          <p:cNvSpPr txBox="1"/>
          <p:nvPr/>
        </p:nvSpPr>
        <p:spPr>
          <a:xfrm>
            <a:off x="4724400" y="3714750"/>
            <a:ext cx="2666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88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trainer: 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Monica Eftimiu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5054D116-0A85-D9DE-F197-9FD06DFA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A80EF-5002-7E8B-0FFA-457719558F9D}"/>
              </a:ext>
            </a:extLst>
          </p:cNvPr>
          <p:cNvSpPr txBox="1"/>
          <p:nvPr/>
        </p:nvSpPr>
        <p:spPr>
          <a:xfrm>
            <a:off x="228600" y="1047750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Prezentări care influențează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ACT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D0B4-1244-AFA2-4681-4EC9B2ECF598}"/>
              </a:ext>
            </a:extLst>
          </p:cNvPr>
          <p:cNvSpPr txBox="1"/>
          <p:nvPr/>
        </p:nvSpPr>
        <p:spPr>
          <a:xfrm>
            <a:off x="228600" y="1646139"/>
            <a:ext cx="528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Impactul comunicării asupra audienței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29C38-269C-3643-2D01-733256A9CC1A}"/>
              </a:ext>
            </a:extLst>
          </p:cNvPr>
          <p:cNvSpPr txBox="1"/>
          <p:nvPr/>
        </p:nvSpPr>
        <p:spPr>
          <a:xfrm>
            <a:off x="762000" y="2409735"/>
            <a:ext cx="3352800" cy="142032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0" lvl="0" indent="-34290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uvintele 7%</a:t>
            </a:r>
          </a:p>
          <a:p>
            <a:pPr marL="342900" marR="0" lvl="0" indent="-34290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</a:t>
            </a: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ocea 38%</a:t>
            </a:r>
          </a:p>
          <a:p>
            <a:pPr marL="342900" marR="0" lvl="0" indent="-34290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</a:t>
            </a: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imbajul corpului 55%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5A1314-0C3B-358B-0068-65A93BF30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622" y="1991118"/>
            <a:ext cx="3964377" cy="27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8082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6459FE-85FF-9413-ADB8-D469ABB02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28" y="1571604"/>
            <a:ext cx="8510343" cy="2333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C86262-D331-9E7B-5BEF-E1F2997122AB}"/>
              </a:ext>
            </a:extLst>
          </p:cNvPr>
          <p:cNvSpPr txBox="1"/>
          <p:nvPr/>
        </p:nvSpPr>
        <p:spPr>
          <a:xfrm>
            <a:off x="6642229" y="3682063"/>
            <a:ext cx="23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Aterizare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– induce actiune </a:t>
            </a:r>
          </a:p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”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call to action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63665-C7A2-C604-7437-0072A7FFA859}"/>
              </a:ext>
            </a:extLst>
          </p:cNvPr>
          <p:cNvSpPr txBox="1"/>
          <p:nvPr/>
        </p:nvSpPr>
        <p:spPr>
          <a:xfrm>
            <a:off x="246158" y="3551474"/>
            <a:ext cx="259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Decolare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– st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â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nca, puterea tăcerii (test de forță), întrebări de deschidere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EAE9CA-EB89-8184-F219-6428D8EF4FAA}"/>
              </a:ext>
            </a:extLst>
          </p:cNvPr>
          <p:cNvSpPr txBox="1"/>
          <p:nvPr/>
        </p:nvSpPr>
        <p:spPr>
          <a:xfrm>
            <a:off x="2766287" y="2928268"/>
            <a:ext cx="37496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Zbor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– conctul vizual, pauze în vorbire, vocea, gesturile, întrebări pe parcurs, limbaj inclusiv (”Noi”), repetă de 4X,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c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ază imagini,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condu discuția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B5E04-8F72-4446-9C9B-2090135DD632}"/>
              </a:ext>
            </a:extLst>
          </p:cNvPr>
          <p:cNvSpPr txBox="1"/>
          <p:nvPr/>
        </p:nvSpPr>
        <p:spPr>
          <a:xfrm>
            <a:off x="228600" y="1047750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Prezentări care influențează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ACT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49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B1E38B-2E3F-6EBF-AE32-A15E29D1D3FF}"/>
              </a:ext>
            </a:extLst>
          </p:cNvPr>
          <p:cNvGrpSpPr/>
          <p:nvPr/>
        </p:nvGrpSpPr>
        <p:grpSpPr>
          <a:xfrm>
            <a:off x="188960" y="1639690"/>
            <a:ext cx="3608294" cy="2590800"/>
            <a:chOff x="2045105" y="1123950"/>
            <a:chExt cx="5053790" cy="36043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D8EB9-34E6-3FE6-1A75-6223F9E50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5105" y="1123950"/>
              <a:ext cx="5053790" cy="36043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8E3FC8-40D7-1327-4C76-B779C1D9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6420" y="1123950"/>
              <a:ext cx="752475" cy="61912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098CB6-E4E1-4F7C-A1BA-B0CF178F850F}"/>
              </a:ext>
            </a:extLst>
          </p:cNvPr>
          <p:cNvSpPr txBox="1"/>
          <p:nvPr/>
        </p:nvSpPr>
        <p:spPr>
          <a:xfrm>
            <a:off x="3921954" y="1509415"/>
            <a:ext cx="4952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Liderii practică la fiecare nivel al unei organizații</a:t>
            </a:r>
            <a:endParaRPr lang="ro-RO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Oamenii admiră oamenii care stabilesc un standard ridicat de onestitate viziune,</a:t>
            </a:r>
            <a:r>
              <a:rPr lang="ro-RO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competență și entuziasm. </a:t>
            </a:r>
            <a:endParaRPr lang="ro-RO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Conducerea eficientă cere credibilitate; oamenii trebuie</a:t>
            </a:r>
            <a:r>
              <a:rPr lang="ro-RO" dirty="0">
                <a:latin typeface="Arial" panose="020B0604020202020204" pitchFamily="34" charset="0"/>
              </a:rPr>
              <a:t> să creadă în </a:t>
            </a:r>
            <a:r>
              <a:rPr lang="en-US" dirty="0">
                <a:latin typeface="Arial" panose="020B0604020202020204" pitchFamily="34" charset="0"/>
              </a:rPr>
              <a:t>tine înainte de a te </a:t>
            </a:r>
            <a:r>
              <a:rPr lang="ro-RO" dirty="0">
                <a:latin typeface="Arial" panose="020B0604020202020204" pitchFamily="34" charset="0"/>
              </a:rPr>
              <a:t>auzi vorbind</a:t>
            </a:r>
            <a:r>
              <a:rPr lang="en-US" dirty="0">
                <a:latin typeface="Arial" panose="020B0604020202020204" pitchFamily="34" charset="0"/>
              </a:rPr>
              <a:t>. </a:t>
            </a:r>
            <a:endParaRPr lang="ro-RO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Liderii excepționali, indiferent de industrie, companie sau titlu, împărtășesc cinci comportamente</a:t>
            </a:r>
            <a:r>
              <a:rPr lang="ro-RO" dirty="0">
                <a:latin typeface="Arial" panose="020B0604020202020204" pitchFamily="34" charset="0"/>
              </a:rPr>
              <a:t>: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B3926-0DCD-41C7-AEA0-2638B3C4CA75}"/>
              </a:ext>
            </a:extLst>
          </p:cNvPr>
          <p:cNvSpPr txBox="1"/>
          <p:nvPr/>
        </p:nvSpPr>
        <p:spPr>
          <a:xfrm>
            <a:off x="0" y="1047750"/>
            <a:ext cx="4807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Leadership-ul, un mod de viață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E4337C-529E-B66C-02C2-2C085B18AC03}"/>
              </a:ext>
            </a:extLst>
          </p:cNvPr>
          <p:cNvGrpSpPr/>
          <p:nvPr/>
        </p:nvGrpSpPr>
        <p:grpSpPr>
          <a:xfrm>
            <a:off x="4421372" y="3540740"/>
            <a:ext cx="4185686" cy="755213"/>
            <a:chOff x="4421372" y="3540740"/>
            <a:chExt cx="4185686" cy="7552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D648CF-6FF5-498C-B1AE-9FE730CAB633}"/>
                </a:ext>
              </a:extLst>
            </p:cNvPr>
            <p:cNvSpPr txBox="1"/>
            <p:nvPr/>
          </p:nvSpPr>
          <p:spPr>
            <a:xfrm>
              <a:off x="4421372" y="3544935"/>
              <a:ext cx="8095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739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ro-R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o</a:t>
              </a:r>
              <a:r>
                <a:rPr kumimoji="0" lang="ro-RO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nești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FD5703-F56D-7F58-7BAC-86E229905A38}"/>
                </a:ext>
              </a:extLst>
            </p:cNvPr>
            <p:cNvSpPr txBox="1"/>
            <p:nvPr/>
          </p:nvSpPr>
          <p:spPr>
            <a:xfrm>
              <a:off x="5654906" y="3540740"/>
              <a:ext cx="14870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eaLnBrk="1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ro-R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de încredere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AC4E-B086-25AE-86FD-23A514AC5B3C}"/>
                </a:ext>
              </a:extLst>
            </p:cNvPr>
            <p:cNvSpPr txBox="1"/>
            <p:nvPr/>
          </p:nvSpPr>
          <p:spPr>
            <a:xfrm>
              <a:off x="7391400" y="3540740"/>
              <a:ext cx="12156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ro-R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abordabili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18290A-DEE6-508E-8D32-4B71AA209B37}"/>
                </a:ext>
              </a:extLst>
            </p:cNvPr>
            <p:cNvSpPr txBox="1"/>
            <p:nvPr/>
          </p:nvSpPr>
          <p:spPr>
            <a:xfrm>
              <a:off x="6682717" y="3877354"/>
              <a:ext cx="14173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eaLnBrk="1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respectuoși 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00331C-E6AA-6730-FB7C-FC0EC196F070}"/>
                </a:ext>
              </a:extLst>
            </p:cNvPr>
            <p:cNvSpPr txBox="1"/>
            <p:nvPr/>
          </p:nvSpPr>
          <p:spPr>
            <a:xfrm>
              <a:off x="4876800" y="3926621"/>
              <a:ext cx="10213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Aft>
                  <a:spcPts val="600"/>
                </a:spcAft>
                <a:buFontTx/>
                <a:buNone/>
                <a:defRPr/>
              </a:pPr>
              <a:r>
                <a:rPr lang="ro-RO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inovativi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31700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379DCB83-55B2-F256-3D98-C2313DD8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779E-81DF-BBB0-65E8-25C5F4924064}"/>
              </a:ext>
            </a:extLst>
          </p:cNvPr>
          <p:cNvSpPr txBox="1"/>
          <p:nvPr/>
        </p:nvSpPr>
        <p:spPr>
          <a:xfrm>
            <a:off x="609600" y="1733550"/>
            <a:ext cx="7924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„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Modelează calea</a:t>
            </a:r>
            <a:r>
              <a:rPr lang="en-US" sz="1600" dirty="0">
                <a:latin typeface="Arial" panose="020B0604020202020204" pitchFamily="34" charset="0"/>
              </a:rPr>
              <a:t>” – </a:t>
            </a:r>
            <a:r>
              <a:rPr lang="en-US" sz="1800" dirty="0">
                <a:latin typeface="Arial" panose="020B0604020202020204" pitchFamily="34" charset="0"/>
              </a:rPr>
              <a:t>Susține-ți cuvintele cu acțiune.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„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Inspiră o viziune comună</a:t>
            </a:r>
            <a:r>
              <a:rPr lang="en-US" sz="1600" dirty="0">
                <a:latin typeface="Arial" panose="020B0604020202020204" pitchFamily="34" charset="0"/>
              </a:rPr>
              <a:t>” – </a:t>
            </a:r>
            <a:r>
              <a:rPr lang="en-US" sz="1800" dirty="0">
                <a:latin typeface="Arial" panose="020B0604020202020204" pitchFamily="34" charset="0"/>
              </a:rPr>
              <a:t>Fă viitorul luminos.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„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Provocați procesul</a:t>
            </a:r>
            <a:r>
              <a:rPr lang="ro-RO" sz="2000" dirty="0">
                <a:solidFill>
                  <a:srgbClr val="7C1019"/>
                </a:solidFill>
                <a:latin typeface="Arial" panose="020B0604020202020204" pitchFamily="34" charset="0"/>
              </a:rPr>
              <a:t> (schimbarea)</a:t>
            </a:r>
            <a:r>
              <a:rPr lang="en-US" sz="1600" dirty="0">
                <a:latin typeface="Arial" panose="020B0604020202020204" pitchFamily="34" charset="0"/>
              </a:rPr>
              <a:t>” – </a:t>
            </a:r>
            <a:r>
              <a:rPr lang="en-US" sz="1800" dirty="0">
                <a:latin typeface="Arial" panose="020B0604020202020204" pitchFamily="34" charset="0"/>
              </a:rPr>
              <a:t>Nou și diferit este mai bine.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„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Permiteți altora să acționeze</a:t>
            </a:r>
            <a:r>
              <a:rPr lang="en-US" sz="1600" dirty="0">
                <a:latin typeface="Arial" panose="020B0604020202020204" pitchFamily="34" charset="0"/>
              </a:rPr>
              <a:t>” – </a:t>
            </a:r>
            <a:r>
              <a:rPr lang="en-US" sz="1800" dirty="0">
                <a:latin typeface="Arial" panose="020B0604020202020204" pitchFamily="34" charset="0"/>
              </a:rPr>
              <a:t>Leadership-ul este o societate în comun.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„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Încurajează inima</a:t>
            </a:r>
            <a:r>
              <a:rPr lang="en-US" sz="1600" dirty="0">
                <a:latin typeface="Arial" panose="020B0604020202020204" pitchFamily="34" charset="0"/>
              </a:rPr>
              <a:t>” – </a:t>
            </a:r>
            <a:r>
              <a:rPr lang="en-US" sz="1800" dirty="0">
                <a:latin typeface="Arial" panose="020B0604020202020204" pitchFamily="34" charset="0"/>
              </a:rPr>
              <a:t>Demonstrează-ți încrederea în colegii tăi.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9D46D-39AD-4C3A-B100-815076767929}"/>
              </a:ext>
            </a:extLst>
          </p:cNvPr>
          <p:cNvSpPr txBox="1"/>
          <p:nvPr/>
        </p:nvSpPr>
        <p:spPr>
          <a:xfrm>
            <a:off x="152400" y="1047750"/>
            <a:ext cx="4807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Leadership-ul, un mod de viață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833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266E3-7FFF-F5C9-CD4A-048E3C6E0E15}"/>
              </a:ext>
            </a:extLst>
          </p:cNvPr>
          <p:cNvSpPr txBox="1"/>
          <p:nvPr/>
        </p:nvSpPr>
        <p:spPr>
          <a:xfrm>
            <a:off x="457200" y="1602124"/>
            <a:ext cx="411480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mai bine să conduci din spate și să-i pui pe alții în față atunci când celebrezi victoria și toate merg bine.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D4EDA0-1587-4A24-9380-BDD067DFE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536" y="2645359"/>
            <a:ext cx="2409265" cy="2011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B6D5C-C919-28C4-B625-A2DA0F33E06A}"/>
              </a:ext>
            </a:extLst>
          </p:cNvPr>
          <p:cNvSpPr txBox="1"/>
          <p:nvPr/>
        </p:nvSpPr>
        <p:spPr>
          <a:xfrm>
            <a:off x="4959724" y="157222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 duci în față când este pericol, atunci oamenii îți vor aprecia leadership-ul.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CC3A7-E05B-AF82-FF37-331E5673FB23}"/>
              </a:ext>
            </a:extLst>
          </p:cNvPr>
          <p:cNvSpPr txBox="1"/>
          <p:nvPr/>
        </p:nvSpPr>
        <p:spPr>
          <a:xfrm>
            <a:off x="152400" y="1047750"/>
            <a:ext cx="4807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Leadership-ul, un mod de viață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8334A3-7C48-431A-295C-7358EB954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38250">
            <a:off x="2691267" y="2960292"/>
            <a:ext cx="314325" cy="5148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7B011FB-FFD4-AA98-D3D0-D0FEA6E4AF7B}"/>
              </a:ext>
            </a:extLst>
          </p:cNvPr>
          <p:cNvGrpSpPr/>
          <p:nvPr/>
        </p:nvGrpSpPr>
        <p:grpSpPr>
          <a:xfrm>
            <a:off x="1142999" y="2618047"/>
            <a:ext cx="2495107" cy="2011124"/>
            <a:chOff x="1142999" y="2618047"/>
            <a:chExt cx="2495107" cy="20111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8DF74C-3091-4999-9B06-7E6BD003B9D0}"/>
                </a:ext>
              </a:extLst>
            </p:cNvPr>
            <p:cNvGrpSpPr/>
            <p:nvPr/>
          </p:nvGrpSpPr>
          <p:grpSpPr>
            <a:xfrm>
              <a:off x="1142999" y="2618047"/>
              <a:ext cx="2495107" cy="2011124"/>
              <a:chOff x="5867400" y="1689379"/>
              <a:chExt cx="2114107" cy="176474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8F6FFAD-4E61-492F-A28D-7E029D6CF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7400" y="1689379"/>
                <a:ext cx="2114107" cy="176474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B9B5BAB-2314-4A9D-B61B-FDAAA977A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23413">
                <a:off x="5961708" y="2974747"/>
                <a:ext cx="527605" cy="410360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B0EC9C-2A76-32A6-8E11-1B16DB99C95E}"/>
                </a:ext>
              </a:extLst>
            </p:cNvPr>
            <p:cNvGrpSpPr/>
            <p:nvPr/>
          </p:nvGrpSpPr>
          <p:grpSpPr>
            <a:xfrm>
              <a:off x="2450551" y="2775873"/>
              <a:ext cx="987974" cy="584507"/>
              <a:chOff x="2450551" y="2775873"/>
              <a:chExt cx="987974" cy="58450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8981445-917D-41F3-83BF-4D5459C79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4200" y="2775873"/>
                <a:ext cx="314325" cy="46672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F7CFFB7-B1CF-0FE3-19ED-86C78BFBC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250047">
                <a:off x="2932283" y="2814979"/>
                <a:ext cx="324935" cy="3520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9A25C80-0D4C-380F-4F4C-E906C778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076052">
                <a:off x="2660036" y="2825960"/>
                <a:ext cx="324935" cy="7439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24881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1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8A3BF-FC9D-3051-6FA8-DAA2B175A532}"/>
              </a:ext>
            </a:extLst>
          </p:cNvPr>
          <p:cNvSpPr txBox="1"/>
          <p:nvPr/>
        </p:nvSpPr>
        <p:spPr>
          <a:xfrm>
            <a:off x="304800" y="1047750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Comunicarea - premisa reușitei în relațiile manageriale</a:t>
            </a:r>
            <a:endParaRPr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DF4F9-C2C4-8547-D10B-67FC5AED945B}"/>
              </a:ext>
            </a:extLst>
          </p:cNvPr>
          <p:cNvSpPr txBox="1"/>
          <p:nvPr/>
        </p:nvSpPr>
        <p:spPr>
          <a:xfrm>
            <a:off x="3769681" y="1848831"/>
            <a:ext cx="5374319" cy="278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procesul prin care se schimbă informații între emițător și receptor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procesul prin care informația este schimbată între emițător și receptor în scopul înțelegerii reciproce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înseamnă totalitatea proceselor prin care o persoană poate să o influențeze pe cealaltă (sau mai multe)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interpersonală - este un sistem social compus nu din indivizi, ci din fluxul continuu al comportamentelor lor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18A388-52A4-1A9B-FEBB-3F1663C1031E}"/>
              </a:ext>
            </a:extLst>
          </p:cNvPr>
          <p:cNvGrpSpPr/>
          <p:nvPr/>
        </p:nvGrpSpPr>
        <p:grpSpPr>
          <a:xfrm>
            <a:off x="457200" y="1907907"/>
            <a:ext cx="3393943" cy="2319355"/>
            <a:chOff x="457200" y="1962150"/>
            <a:chExt cx="3393943" cy="2319355"/>
          </a:xfrm>
        </p:grpSpPr>
        <p:pic>
          <p:nvPicPr>
            <p:cNvPr id="6" name="Picture 2" descr="Weather Cloud Vector SVG Icon (2) - SVG Repo">
              <a:extLst>
                <a:ext uri="{FF2B5EF4-FFF2-40B4-BE49-F238E27FC236}">
                  <a16:creationId xmlns:a16="http://schemas.microsoft.com/office/drawing/2014/main" id="{67581D0E-F15F-3800-CBDF-85ECE50FA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33">
              <a:off x="457200" y="1962150"/>
              <a:ext cx="2712521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D815A-20A8-CA9F-AD0B-0CD09EF11171}"/>
                </a:ext>
              </a:extLst>
            </p:cNvPr>
            <p:cNvSpPr txBox="1"/>
            <p:nvPr/>
          </p:nvSpPr>
          <p:spPr>
            <a:xfrm>
              <a:off x="559095" y="2834796"/>
              <a:ext cx="25087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ro-RO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Comunicarea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85EAA1-4345-4157-F2F2-1359DF01C9DF}"/>
                </a:ext>
              </a:extLst>
            </p:cNvPr>
            <p:cNvCxnSpPr/>
            <p:nvPr/>
          </p:nvCxnSpPr>
          <p:spPr>
            <a:xfrm flipV="1">
              <a:off x="3200400" y="2190750"/>
              <a:ext cx="609600" cy="762000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B5E686-6082-38DB-F0F7-D53494D75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7819" y="2724150"/>
              <a:ext cx="643324" cy="220804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421F731-2651-9DB8-A75D-C3FCE4740EDB}"/>
                </a:ext>
              </a:extLst>
            </p:cNvPr>
            <p:cNvCxnSpPr>
              <a:cxnSpLocks/>
            </p:cNvCxnSpPr>
            <p:nvPr/>
          </p:nvCxnSpPr>
          <p:spPr>
            <a:xfrm>
              <a:off x="3207819" y="2944954"/>
              <a:ext cx="520719" cy="588967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3F4705-4B14-74D8-D681-CF54FAC6F9D1}"/>
                </a:ext>
              </a:extLst>
            </p:cNvPr>
            <p:cNvCxnSpPr>
              <a:cxnSpLocks/>
            </p:cNvCxnSpPr>
            <p:nvPr/>
          </p:nvCxnSpPr>
          <p:spPr>
            <a:xfrm>
              <a:off x="3207819" y="2944954"/>
              <a:ext cx="561862" cy="1336551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91301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49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3A043-3D83-29FD-22EC-4D2922682A37}"/>
              </a:ext>
            </a:extLst>
          </p:cNvPr>
          <p:cNvSpPr txBox="1"/>
          <p:nvPr/>
        </p:nvSpPr>
        <p:spPr>
          <a:xfrm>
            <a:off x="304800" y="1047750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Comunicarea - premisa reușitei în relațiile manageriale</a:t>
            </a:r>
            <a:endParaRPr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F219A-3376-0ABA-EA76-025079E69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42960"/>
            <a:ext cx="2557196" cy="1665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47B80-1949-ACC9-8BF3-FD1FB230D9D7}"/>
              </a:ext>
            </a:extLst>
          </p:cNvPr>
          <p:cNvSpPr txBox="1"/>
          <p:nvPr/>
        </p:nvSpPr>
        <p:spPr>
          <a:xfrm>
            <a:off x="3048001" y="1504950"/>
            <a:ext cx="5791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solidFill>
                  <a:srgbClr val="7C1019"/>
                </a:solidFill>
                <a:latin typeface="Arial" panose="020B0604020202020204" pitchFamily="34" charset="0"/>
              </a:rPr>
              <a:t>Cre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e</a:t>
            </a:r>
            <a:r>
              <a:rPr lang="ro-RO" sz="2000" dirty="0">
                <a:solidFill>
                  <a:srgbClr val="7C1019"/>
                </a:solidFill>
                <a:latin typeface="Arial" panose="020B0604020202020204" pitchFamily="34" charset="0"/>
              </a:rPr>
              <a:t>ază imaginea pozitivă înseamnă obținerea:</a:t>
            </a:r>
            <a:endParaRPr lang="en-US" sz="2000" dirty="0">
              <a:solidFill>
                <a:srgbClr val="7C101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BA5E8-6C73-337C-F402-F4A671CFCE41}"/>
              </a:ext>
            </a:extLst>
          </p:cNvPr>
          <p:cNvSpPr txBox="1"/>
          <p:nvPr/>
        </p:nvSpPr>
        <p:spPr>
          <a:xfrm>
            <a:off x="2557196" y="1896470"/>
            <a:ext cx="6510604" cy="225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-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unei legături care determină </a:t>
            </a:r>
            <a:r>
              <a:rPr lang="ro-RO" sz="1800" dirty="0">
                <a:solidFill>
                  <a:srgbClr val="7C1019"/>
                </a:solidFill>
                <a:latin typeface="Arial" panose="020B0604020202020204" pitchFamily="34" charset="0"/>
              </a:rPr>
              <a:t>o stare de bine de ambele părți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, care ii provoacă fiecăruia emoții pozitive și îi dă sentimentul că e recunoscut într-un mod pozitiv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-unei legături ce dă un sentiment de importanță în ochii proprii și ai celorlalți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-de legături bazate pe respect reciproc și respectarea limitelor, normelor și valorilor fiecăruia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9AEAC-1191-E0B3-DDA2-BDB1C7434BE2}"/>
              </a:ext>
            </a:extLst>
          </p:cNvPr>
          <p:cNvSpPr txBox="1"/>
          <p:nvPr/>
        </p:nvSpPr>
        <p:spPr>
          <a:xfrm>
            <a:off x="4145184" y="4364149"/>
            <a:ext cx="2692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solidFill>
                  <a:srgbClr val="7C1019"/>
                </a:solidFill>
                <a:latin typeface="Arial" panose="020B0604020202020204" pitchFamily="34" charset="0"/>
              </a:rPr>
              <a:t>REZULTATUL DORIT</a:t>
            </a:r>
            <a:endParaRPr lang="en-US" sz="2000" b="1" dirty="0">
              <a:solidFill>
                <a:srgbClr val="7C1019"/>
              </a:solidFill>
              <a:latin typeface="Arial" panose="020B0604020202020204" pitchFamily="34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16243CD-F16B-633F-3726-41315D913CFD}"/>
              </a:ext>
            </a:extLst>
          </p:cNvPr>
          <p:cNvSpPr/>
          <p:nvPr/>
        </p:nvSpPr>
        <p:spPr>
          <a:xfrm rot="16200000">
            <a:off x="5495123" y="915738"/>
            <a:ext cx="558556" cy="6434403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0037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1C138-100C-D003-4855-A354B6F07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1581150"/>
            <a:ext cx="609601" cy="542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CCAA2-4DE3-B228-95C4-2479B0CEB809}"/>
              </a:ext>
            </a:extLst>
          </p:cNvPr>
          <p:cNvSpPr txBox="1"/>
          <p:nvPr/>
        </p:nvSpPr>
        <p:spPr>
          <a:xfrm>
            <a:off x="488212" y="2016799"/>
            <a:ext cx="83439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echipa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 simt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e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 c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ă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 au primit suficiente informa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ț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ii de la el </a:t>
            </a:r>
            <a:endParaRPr lang="ro-RO" sz="2000" kern="0" dirty="0">
              <a:solidFill>
                <a:srgbClr val="7C1019"/>
              </a:solidFill>
              <a:latin typeface="Arial"/>
              <a:cs typeface="Arial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Acest lucru </a:t>
            </a:r>
            <a:r>
              <a:rPr lang="ro-RO" sz="1800" dirty="0">
                <a:latin typeface="Arial" panose="020B0604020202020204" pitchFamily="34" charset="0"/>
              </a:rPr>
              <a:t>î</a:t>
            </a:r>
            <a:r>
              <a:rPr lang="en-US" sz="1800" dirty="0">
                <a:latin typeface="Arial" panose="020B0604020202020204" pitchFamily="34" charset="0"/>
              </a:rPr>
              <a:t>nseamn</a:t>
            </a:r>
            <a:r>
              <a:rPr lang="ro-RO" sz="1800" dirty="0">
                <a:latin typeface="Arial" panose="020B0604020202020204" pitchFamily="34" charset="0"/>
              </a:rPr>
              <a:t>ă</a:t>
            </a:r>
            <a:r>
              <a:rPr lang="en-US" sz="1800" dirty="0">
                <a:latin typeface="Arial" panose="020B0604020202020204" pitchFamily="34" charset="0"/>
              </a:rPr>
              <a:t> de obicei c</a:t>
            </a:r>
            <a:r>
              <a:rPr lang="ro-RO" sz="1800" dirty="0">
                <a:latin typeface="Arial" panose="020B0604020202020204" pitchFamily="34" charset="0"/>
              </a:rPr>
              <a:t>ă</a:t>
            </a:r>
            <a:r>
              <a:rPr lang="en-US" sz="1800" dirty="0">
                <a:latin typeface="Arial" panose="020B0604020202020204" pitchFamily="34" charset="0"/>
              </a:rPr>
              <a:t> subalternii realizeaz</a:t>
            </a:r>
            <a:r>
              <a:rPr lang="ro-RO" sz="1800" dirty="0">
                <a:latin typeface="Arial" panose="020B0604020202020204" pitchFamily="34" charset="0"/>
              </a:rPr>
              <a:t>ă</a:t>
            </a:r>
            <a:r>
              <a:rPr lang="en-US" sz="1800" dirty="0">
                <a:latin typeface="Arial" panose="020B0604020202020204" pitchFamily="34" charset="0"/>
              </a:rPr>
              <a:t> ce se </a:t>
            </a:r>
            <a:r>
              <a:rPr lang="ro-RO" sz="1800" dirty="0">
                <a:latin typeface="Arial" panose="020B0604020202020204" pitchFamily="34" charset="0"/>
              </a:rPr>
              <a:t>î</a:t>
            </a:r>
            <a:r>
              <a:rPr lang="en-US" sz="1800" dirty="0">
                <a:latin typeface="Arial" panose="020B0604020202020204" pitchFamily="34" charset="0"/>
              </a:rPr>
              <a:t>ntâmpl</a:t>
            </a:r>
            <a:r>
              <a:rPr lang="ro-RO" sz="1800" dirty="0">
                <a:latin typeface="Arial" panose="020B0604020202020204" pitchFamily="34" charset="0"/>
              </a:rPr>
              <a:t>ă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</a:rPr>
              <a:t>î</a:t>
            </a:r>
            <a:r>
              <a:rPr lang="en-US" sz="1800" dirty="0">
                <a:latin typeface="Arial" panose="020B0604020202020204" pitchFamily="34" charset="0"/>
              </a:rPr>
              <a:t>n organiza</a:t>
            </a:r>
            <a:r>
              <a:rPr lang="ro-RO" sz="1800" dirty="0">
                <a:latin typeface="Arial" panose="020B0604020202020204" pitchFamily="34" charset="0"/>
              </a:rPr>
              <a:t>ț</a:t>
            </a:r>
            <a:r>
              <a:rPr lang="en-US" sz="1800" dirty="0">
                <a:latin typeface="Arial" panose="020B0604020202020204" pitchFamily="34" charset="0"/>
              </a:rPr>
              <a:t>ie </a:t>
            </a:r>
            <a:r>
              <a:rPr lang="ro-RO" sz="1800" dirty="0">
                <a:latin typeface="Arial" panose="020B0604020202020204" pitchFamily="34" charset="0"/>
              </a:rPr>
              <a:t>ș</a:t>
            </a:r>
            <a:r>
              <a:rPr lang="en-US" sz="1800" dirty="0">
                <a:latin typeface="Arial" panose="020B0604020202020204" pitchFamily="34" charset="0"/>
              </a:rPr>
              <a:t>i </a:t>
            </a:r>
            <a:r>
              <a:rPr lang="ro-RO" sz="1800" dirty="0">
                <a:latin typeface="Arial" panose="020B0604020202020204" pitchFamily="34" charset="0"/>
              </a:rPr>
              <a:t>î</a:t>
            </a:r>
            <a:r>
              <a:rPr lang="en-US" sz="1800" dirty="0">
                <a:latin typeface="Arial" panose="020B0604020202020204" pitchFamily="34" charset="0"/>
              </a:rPr>
              <a:t>n echipa</a:t>
            </a:r>
            <a:r>
              <a:rPr lang="ro-RO" sz="1800" dirty="0">
                <a:latin typeface="Arial" panose="020B0604020202020204" pitchFamily="34" charset="0"/>
              </a:rPr>
              <a:t> î</a:t>
            </a:r>
            <a:r>
              <a:rPr lang="en-US" sz="1800" dirty="0">
                <a:latin typeface="Arial" panose="020B0604020202020204" pitchFamily="34" charset="0"/>
              </a:rPr>
              <a:t>n care lucreaz</a:t>
            </a:r>
            <a:r>
              <a:rPr lang="ro-RO" sz="1800" dirty="0">
                <a:latin typeface="Arial" panose="020B0604020202020204" pitchFamily="34" charset="0"/>
              </a:rPr>
              <a:t>ă</a:t>
            </a:r>
            <a:r>
              <a:rPr lang="en-US" sz="1800" dirty="0">
                <a:latin typeface="Arial" panose="020B0604020202020204" pitchFamily="34" charset="0"/>
              </a:rPr>
              <a:t>, mai ales aspectele legate de rolurile lor </a:t>
            </a:r>
            <a:r>
              <a:rPr lang="ro-RO" sz="1800" dirty="0">
                <a:latin typeface="Arial" panose="020B0604020202020204" pitchFamily="34" charset="0"/>
              </a:rPr>
              <a:t>î</a:t>
            </a:r>
            <a:r>
              <a:rPr lang="en-US" sz="1800" dirty="0">
                <a:latin typeface="Arial" panose="020B0604020202020204" pitchFamily="34" charset="0"/>
              </a:rPr>
              <a:t>n munc</a:t>
            </a:r>
            <a:r>
              <a:rPr lang="ro-RO" sz="1800" dirty="0">
                <a:latin typeface="Arial" panose="020B0604020202020204" pitchFamily="34" charset="0"/>
              </a:rPr>
              <a:t>ă</a:t>
            </a:r>
            <a:r>
              <a:rPr lang="en-US" sz="1800" dirty="0">
                <a:latin typeface="Arial" panose="020B0604020202020204" pitchFamily="34" charset="0"/>
              </a:rPr>
              <a:t>;</a:t>
            </a:r>
            <a:endParaRPr lang="ro-RO" sz="18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consideră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 c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ă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 mesajele 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ș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i informa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ț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iile pe care le primesc sunt clare 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ș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i precise;</a:t>
            </a:r>
            <a:endParaRPr lang="ro-RO" sz="2000" kern="0" dirty="0">
              <a:solidFill>
                <a:srgbClr val="7C101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arenR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oamenii simt c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ă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 managerul 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î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i ascult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ă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 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ș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i </a:t>
            </a: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î</a:t>
            </a:r>
            <a:r>
              <a:rPr lang="en-US" sz="2000" kern="0" dirty="0">
                <a:solidFill>
                  <a:srgbClr val="7C1019"/>
                </a:solidFill>
                <a:latin typeface="Arial"/>
                <a:cs typeface="Arial"/>
              </a:rPr>
              <a:t>ntelege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D303C-E94F-FF47-8623-77DAC0B6E7A1}"/>
              </a:ext>
            </a:extLst>
          </p:cNvPr>
          <p:cNvSpPr txBox="1"/>
          <p:nvPr/>
        </p:nvSpPr>
        <p:spPr>
          <a:xfrm>
            <a:off x="311888" y="1204852"/>
            <a:ext cx="855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Când s</a:t>
            </a: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 consider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 </a:t>
            </a: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manager este un comunicator de succes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4873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FF26DA3-0954-A3E4-DFC4-44BBB03179E3}"/>
              </a:ext>
            </a:extLst>
          </p:cNvPr>
          <p:cNvGrpSpPr/>
          <p:nvPr/>
        </p:nvGrpSpPr>
        <p:grpSpPr>
          <a:xfrm>
            <a:off x="152400" y="1352550"/>
            <a:ext cx="8224484" cy="3188812"/>
            <a:chOff x="152400" y="1352550"/>
            <a:chExt cx="8224484" cy="31888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A76FE5-617C-67A7-E8AF-B168E9238301}"/>
                </a:ext>
              </a:extLst>
            </p:cNvPr>
            <p:cNvSpPr txBox="1"/>
            <p:nvPr/>
          </p:nvSpPr>
          <p:spPr>
            <a:xfrm>
              <a:off x="152400" y="2121991"/>
              <a:ext cx="3898908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Comunicarea</a:t>
              </a:r>
              <a:r>
                <a:rPr 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 o</a:t>
              </a:r>
              <a:r>
                <a:rPr lang="ro-RO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rg</a:t>
              </a:r>
              <a:r>
                <a:rPr 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aniza</a:t>
              </a:r>
              <a:r>
                <a:rPr kumimoji="0" lang="ro-RO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ț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ional</a:t>
              </a:r>
              <a:r>
                <a:rPr kumimoji="0" lang="ro-RO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ă 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disciplina care se ocup</a:t>
              </a:r>
              <a:r>
                <a:rPr lang="ro-RO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ă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 cu studiul proceselor de comunicare </a:t>
              </a:r>
              <a:r>
                <a:rPr lang="ro-RO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î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n cadrul contextului organiza</a:t>
              </a:r>
              <a:r>
                <a:rPr lang="ro-RO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ț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ional.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5C9181C-7592-0544-1AC2-63777DAC6CEB}"/>
                </a:ext>
              </a:extLst>
            </p:cNvPr>
            <p:cNvGrpSpPr/>
            <p:nvPr/>
          </p:nvGrpSpPr>
          <p:grpSpPr>
            <a:xfrm>
              <a:off x="3444266" y="1352550"/>
              <a:ext cx="4932618" cy="3188812"/>
              <a:chOff x="3444266" y="1352550"/>
              <a:chExt cx="4932618" cy="318881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4E17F4-6E7F-FEBC-AD7F-95923AAA87F2}"/>
                  </a:ext>
                </a:extLst>
              </p:cNvPr>
              <p:cNvSpPr txBox="1"/>
              <p:nvPr/>
            </p:nvSpPr>
            <p:spPr>
              <a:xfrm>
                <a:off x="4947884" y="1352550"/>
                <a:ext cx="3429000" cy="1538883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C00000"/>
                  </a:buClr>
                  <a:buSzPct val="133000"/>
                </a:pPr>
                <a:r>
                  <a:rPr lang="it-IT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Comunicare</a:t>
                </a:r>
                <a:r>
                  <a:rPr lang="ro-R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it-IT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interpersonal</a:t>
                </a:r>
                <a:r>
                  <a:rPr lang="ro-R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ă</a:t>
                </a:r>
                <a:r>
                  <a:rPr lang="it-IT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direct</a:t>
                </a:r>
                <a:r>
                  <a:rPr lang="ro-RO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ă</a:t>
                </a:r>
                <a:r>
                  <a:rPr lang="it-IT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buClr>
                    <a:srgbClr val="C00000"/>
                  </a:buClr>
                  <a:buSzPct val="133000"/>
                </a:pPr>
                <a:r>
                  <a:rPr lang="it-IT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sau mediat</a:t>
                </a:r>
                <a:r>
                  <a:rPr lang="ro-RO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ă</a:t>
                </a:r>
                <a:r>
                  <a:rPr lang="it-IT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dintre membrii organiza</a:t>
                </a:r>
                <a:r>
                  <a:rPr lang="ro-RO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ț</a:t>
                </a:r>
                <a:r>
                  <a:rPr lang="it-IT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iei: angaja</a:t>
                </a:r>
                <a:r>
                  <a:rPr lang="ro-RO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ț</a:t>
                </a:r>
                <a:r>
                  <a:rPr lang="it-IT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i, manageri, speciali</a:t>
                </a:r>
                <a:r>
                  <a:rPr lang="ro-RO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ș</a:t>
                </a:r>
                <a:r>
                  <a:rPr lang="it-IT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ti, colaboratori</a:t>
                </a:r>
                <a:endParaRPr lang="ro-RO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4E01B3-C33D-0F9A-CF0C-6ABBB26D3C49}"/>
                  </a:ext>
                </a:extLst>
              </p:cNvPr>
              <p:cNvSpPr txBox="1"/>
              <p:nvPr/>
            </p:nvSpPr>
            <p:spPr>
              <a:xfrm>
                <a:off x="4947884" y="3279478"/>
                <a:ext cx="3429000" cy="1261884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7397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00000"/>
                  </a:buClr>
                  <a:buSzPct val="133000"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Comunicarea dintre structurile</a:t>
                </a:r>
                <a:r>
                  <a:rPr kumimoji="0" lang="ro-RO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organiza</a:t>
                </a:r>
                <a:r>
                  <a:rPr kumimoji="0" lang="ro-RO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ț</a:t>
                </a: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ionale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: departamente, divizii, filiale, directii, compartimente;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D7AB33E-2F8E-B5CC-28BC-D285A17207B0}"/>
                  </a:ext>
                </a:extLst>
              </p:cNvPr>
              <p:cNvGrpSpPr/>
              <p:nvPr/>
            </p:nvGrpSpPr>
            <p:grpSpPr>
              <a:xfrm>
                <a:off x="3444266" y="1809750"/>
                <a:ext cx="1432534" cy="2100670"/>
                <a:chOff x="3444266" y="1809750"/>
                <a:chExt cx="1432534" cy="2100670"/>
              </a:xfrm>
            </p:grpSpPr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91B25154-385E-4572-2178-2AB3363D51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44266" y="1809750"/>
                  <a:ext cx="1432534" cy="822028"/>
                </a:xfrm>
                <a:prstGeom prst="straightConnector1">
                  <a:avLst/>
                </a:prstGeom>
                <a:ln w="19050">
                  <a:prstDash val="solid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02601480-241E-BE63-F84A-AA56331F09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44266" y="2631778"/>
                  <a:ext cx="1432534" cy="1278642"/>
                </a:xfrm>
                <a:prstGeom prst="straightConnector1">
                  <a:avLst/>
                </a:prstGeom>
                <a:ln w="19050">
                  <a:prstDash val="solid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92450895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76FE5-617C-67A7-E8AF-B168E9238301}"/>
              </a:ext>
            </a:extLst>
          </p:cNvPr>
          <p:cNvSpPr txBox="1"/>
          <p:nvPr/>
        </p:nvSpPr>
        <p:spPr>
          <a:xfrm>
            <a:off x="152401" y="11239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Comunicarea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aniza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ț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ional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ă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4F1AF1-560F-65F7-BAF6-03C1FEE2F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568" y="2114550"/>
            <a:ext cx="5242864" cy="13030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DEAEB3-EF2B-5955-3138-623FBFB82F03}"/>
              </a:ext>
            </a:extLst>
          </p:cNvPr>
          <p:cNvSpPr txBox="1"/>
          <p:nvPr/>
        </p:nvSpPr>
        <p:spPr>
          <a:xfrm>
            <a:off x="4443138" y="1525815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DISCREPANȚĂ!!!!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439AE-B538-BB20-2D76-74114B300860}"/>
              </a:ext>
            </a:extLst>
          </p:cNvPr>
          <p:cNvSpPr txBox="1"/>
          <p:nvPr/>
        </p:nvSpPr>
        <p:spPr>
          <a:xfrm>
            <a:off x="152400" y="1581150"/>
            <a:ext cx="4322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Di</a:t>
            </a: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ferențele de percepție duc la...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DCA5C-DAB9-6C2D-1DD3-3F62A7A36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576" y="3439326"/>
            <a:ext cx="2208848" cy="1175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E5849-DAF0-1BD9-EEC9-7D21AC83CFC4}"/>
              </a:ext>
            </a:extLst>
          </p:cNvPr>
          <p:cNvSpPr txBox="1"/>
          <p:nvPr/>
        </p:nvSpPr>
        <p:spPr>
          <a:xfrm>
            <a:off x="1257326" y="3519493"/>
            <a:ext cx="217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Continul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mesajului transmis de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72152-DF5C-30E2-2151-040E4C632AC9}"/>
              </a:ext>
            </a:extLst>
          </p:cNvPr>
          <p:cNvSpPr txBox="1"/>
          <p:nvPr/>
        </p:nvSpPr>
        <p:spPr>
          <a:xfrm>
            <a:off x="5487260" y="3483133"/>
            <a:ext cx="236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Recep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ionarea mesajului</a:t>
            </a:r>
          </a:p>
        </p:txBody>
      </p:sp>
    </p:spTree>
    <p:extLst>
      <p:ext uri="{BB962C8B-B14F-4D97-AF65-F5344CB8AC3E}">
        <p14:creationId xmlns:p14="http://schemas.microsoft.com/office/powerpoint/2010/main" val="421628173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765BAA-6FDA-4027-ABEB-112AF9A12B1C}"/>
              </a:ext>
            </a:extLst>
          </p:cNvPr>
          <p:cNvSpPr/>
          <p:nvPr/>
        </p:nvSpPr>
        <p:spPr>
          <a:xfrm>
            <a:off x="304800" y="12001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Obiective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04BD3-1A32-43D3-9AB0-DD2CEBFFF974}"/>
              </a:ext>
            </a:extLst>
          </p:cNvPr>
          <p:cNvSpPr/>
          <p:nvPr/>
        </p:nvSpPr>
        <p:spPr>
          <a:xfrm>
            <a:off x="921068" y="1657350"/>
            <a:ext cx="777240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117000"/>
              <a:buFont typeface="Arial" panose="020B0604020202020204" pitchFamily="34" charset="0"/>
              <a:buChar char="•"/>
            </a:pPr>
            <a:r>
              <a:rPr lang="ro-RO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Comunicarea - premisa reușitei în relațiile manageriale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117000"/>
              <a:buFont typeface="Arial" panose="020B0604020202020204" pitchFamily="34" charset="0"/>
              <a:buChar char="•"/>
            </a:pPr>
            <a:r>
              <a:rPr lang="ro-RO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Leadership-ul și succesul managerial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lang="ro-RO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dentificarea stilurilor de management și leadership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117000"/>
              <a:buFont typeface="Arial" panose="020B0604020202020204" pitchFamily="34" charset="0"/>
              <a:buChar char="•"/>
            </a:pPr>
            <a:r>
              <a:rPr lang="ro-RO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Competențele manageriale pentru a deveni un leader</a:t>
            </a: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117000"/>
              <a:buFont typeface="Arial" panose="020B0604020202020204" pitchFamily="34" charset="0"/>
              <a:buChar char="•"/>
            </a:pP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Managementul conflictelor din firm</a:t>
            </a:r>
            <a:r>
              <a:rPr lang="ro-RO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o-RO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ș</a:t>
            </a:r>
            <a:r>
              <a:rPr lang="it-IT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 rolul leaderului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117000"/>
              <a:buFont typeface="Arial" panose="020B0604020202020204" pitchFamily="34" charset="0"/>
              <a:buChar char="•"/>
            </a:pPr>
            <a:r>
              <a:rPr lang="ro-RO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Cele 4 principii de leadership</a:t>
            </a:r>
            <a:b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</a:br>
            <a:endParaRPr lang="en-US" sz="2000" kern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06220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F98B7D-8691-E8A5-CBB3-73576B2A7AD3}"/>
              </a:ext>
            </a:extLst>
          </p:cNvPr>
          <p:cNvSpPr txBox="1"/>
          <p:nvPr/>
        </p:nvSpPr>
        <p:spPr>
          <a:xfrm>
            <a:off x="331381" y="1047750"/>
            <a:ext cx="5536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400" kern="0" dirty="0">
                <a:solidFill>
                  <a:srgbClr val="7C1019"/>
                </a:solidFill>
                <a:latin typeface="Arial"/>
                <a:cs typeface="Arial"/>
              </a:rPr>
              <a:t>De ce apar discrepanțe în comunicare?</a:t>
            </a:r>
            <a:endParaRPr lang="en-US" sz="2400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4895C-7E82-DDE8-DB86-F296B2E7ABCB}"/>
              </a:ext>
            </a:extLst>
          </p:cNvPr>
          <p:cNvSpPr txBox="1"/>
          <p:nvPr/>
        </p:nvSpPr>
        <p:spPr>
          <a:xfrm>
            <a:off x="228600" y="1657350"/>
            <a:ext cx="8104407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Diferiti indivizi pot interpreta acelea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ș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 mesaje 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î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n mod diferit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,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 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î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n func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ie de experien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a lor anterioar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ă</a:t>
            </a: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. </a:t>
            </a:r>
            <a:endParaRPr lang="ro-RO" sz="1800" kern="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Experien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a anterioar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influen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eaz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modul de codificare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decodificare a mesajelor. Când </a:t>
            </a:r>
            <a:r>
              <a:rPr lang="ro-RO" sz="1600" dirty="0">
                <a:latin typeface="Arial" panose="020B0604020202020204" pitchFamily="34" charset="0"/>
              </a:rPr>
              <a:t>cele două procese </a:t>
            </a:r>
            <a:r>
              <a:rPr lang="en-US" sz="1600" dirty="0">
                <a:latin typeface="Arial" panose="020B0604020202020204" pitchFamily="34" charset="0"/>
              </a:rPr>
              <a:t>nu au acelea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</a:t>
            </a:r>
            <a:r>
              <a:rPr lang="en-US" sz="1600" i="1" dirty="0">
                <a:latin typeface="Arial" panose="020B0604020202020204" pitchFamily="34" charset="0"/>
              </a:rPr>
              <a:t>cadre de referin</a:t>
            </a:r>
            <a:r>
              <a:rPr lang="ro-RO" sz="1600" i="1" dirty="0">
                <a:latin typeface="Arial" panose="020B0604020202020204" pitchFamily="34" charset="0"/>
              </a:rPr>
              <a:t>ță</a:t>
            </a:r>
            <a:r>
              <a:rPr lang="en-US" sz="1600" dirty="0">
                <a:latin typeface="Arial" panose="020B0604020202020204" pitchFamily="34" charset="0"/>
              </a:rPr>
              <a:t>, procesul de comunicare nu poate avea loc, iar semnifica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iile transmise sunt percepute distorsionat.</a:t>
            </a:r>
            <a:endParaRPr lang="ro-RO" sz="1600" dirty="0">
              <a:latin typeface="Arial" panose="020B0604020202020204" pitchFamily="34" charset="0"/>
            </a:endParaRPr>
          </a:p>
          <a:p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Ascultarea selectiv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ă</a:t>
            </a:r>
            <a:endParaRPr lang="en-US" sz="1800" b="1" kern="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Indivizii prezint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o anumit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selectivitate a percep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iei, tinzând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blocheze informa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iile noi,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special dac</a:t>
            </a:r>
            <a:r>
              <a:rPr lang="ro-RO" sz="1600" dirty="0">
                <a:latin typeface="Arial" panose="020B0604020202020204" pitchFamily="34" charset="0"/>
              </a:rPr>
              <a:t>ă </a:t>
            </a:r>
            <a:r>
              <a:rPr lang="en-US" sz="1600" dirty="0">
                <a:latin typeface="Arial" panose="020B0604020202020204" pitchFamily="34" charset="0"/>
              </a:rPr>
              <a:t>acestea sunt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conflict cu convingerile sau a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tept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rile lor.</a:t>
            </a:r>
          </a:p>
          <a:p>
            <a:r>
              <a:rPr lang="en-US" sz="1600" dirty="0">
                <a:latin typeface="Arial" panose="020B0604020202020204" pitchFamily="34" charset="0"/>
              </a:rPr>
              <a:t>Pe de alt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parte, </a:t>
            </a:r>
            <a:r>
              <a:rPr lang="ro-RO" sz="1600" dirty="0">
                <a:latin typeface="Arial" panose="020B0604020202020204" pitchFamily="34" charset="0"/>
              </a:rPr>
              <a:t>există</a:t>
            </a:r>
            <a:r>
              <a:rPr lang="en-US" sz="1600" dirty="0">
                <a:latin typeface="Arial" panose="020B0604020202020204" pitchFamily="34" charset="0"/>
              </a:rPr>
              <a:t> percep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</a:t>
            </a:r>
            <a:r>
              <a:rPr lang="ro-RO" sz="1600" dirty="0">
                <a:latin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</a:rPr>
              <a:t> 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unele informa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ii sunt </a:t>
            </a:r>
            <a:r>
              <a:rPr lang="en-US" sz="1600" i="1" dirty="0">
                <a:latin typeface="Arial" panose="020B0604020202020204" pitchFamily="34" charset="0"/>
              </a:rPr>
              <a:t>irelevante</a:t>
            </a:r>
            <a:r>
              <a:rPr lang="en-US" sz="1600" dirty="0"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9856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134AB0-4763-6F93-7BEA-12385C36AFE9}"/>
              </a:ext>
            </a:extLst>
          </p:cNvPr>
          <p:cNvSpPr txBox="1"/>
          <p:nvPr/>
        </p:nvSpPr>
        <p:spPr>
          <a:xfrm>
            <a:off x="381000" y="1485781"/>
            <a:ext cx="8382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Judec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ăț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ile de valoare</a:t>
            </a:r>
          </a:p>
          <a:p>
            <a:r>
              <a:rPr lang="ro-RO" sz="1600" dirty="0">
                <a:latin typeface="Arial" panose="020B0604020202020204" pitchFamily="34" charset="0"/>
              </a:rPr>
              <a:t>În </a:t>
            </a:r>
            <a:r>
              <a:rPr lang="en-US" sz="1600" dirty="0">
                <a:latin typeface="Arial" panose="020B0604020202020204" pitchFamily="34" charset="0"/>
              </a:rPr>
              <a:t>comunicare, </a:t>
            </a:r>
            <a:r>
              <a:rPr lang="ro-RO" sz="1600" dirty="0">
                <a:latin typeface="Arial" panose="020B0604020202020204" pitchFamily="34" charset="0"/>
              </a:rPr>
              <a:t>recep</a:t>
            </a:r>
            <a:r>
              <a:rPr lang="en-US" sz="1600" dirty="0">
                <a:latin typeface="Arial" panose="020B0604020202020204" pitchFamily="34" charset="0"/>
              </a:rPr>
              <a:t>torul va manifesta judec</a:t>
            </a:r>
            <a:r>
              <a:rPr lang="ro-RO" sz="1600" dirty="0">
                <a:latin typeface="Arial" panose="020B0604020202020204" pitchFamily="34" charset="0"/>
              </a:rPr>
              <a:t>ăț</a:t>
            </a:r>
            <a:r>
              <a:rPr lang="en-US" sz="1600" dirty="0">
                <a:latin typeface="Arial" panose="020B0604020202020204" pitchFamily="34" charset="0"/>
              </a:rPr>
              <a:t>i de valoare asupra semnifica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iilor comunicate, a tipului mesajelor, precum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a comunicatorului, facând compara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ie cu diferite situa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ii anterioare.</a:t>
            </a:r>
            <a:endParaRPr lang="ro-RO" sz="1600" dirty="0"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Credibilitatea sursei</a:t>
            </a:r>
          </a:p>
          <a:p>
            <a:r>
              <a:rPr lang="it-IT" sz="1600" dirty="0">
                <a:latin typeface="Arial" panose="020B0604020202020204" pitchFamily="34" charset="0"/>
              </a:rPr>
              <a:t>Aceast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it-IT" sz="1600" dirty="0">
                <a:latin typeface="Arial" panose="020B0604020202020204" pitchFamily="34" charset="0"/>
              </a:rPr>
              <a:t> perturb</a:t>
            </a:r>
            <a:r>
              <a:rPr lang="ro-RO" sz="1600" dirty="0">
                <a:latin typeface="Arial" panose="020B0604020202020204" pitchFamily="34" charset="0"/>
              </a:rPr>
              <a:t>are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</a:rPr>
              <a:t>este cauzată de lipsa încrederii </a:t>
            </a:r>
            <a:r>
              <a:rPr lang="it-IT" sz="1600" dirty="0">
                <a:latin typeface="Arial" panose="020B0604020202020204" pitchFamily="34" charset="0"/>
              </a:rPr>
              <a:t>pe care </a:t>
            </a:r>
            <a:r>
              <a:rPr lang="ro-RO" sz="1600" dirty="0">
                <a:latin typeface="Arial" panose="020B0604020202020204" pitchFamily="34" charset="0"/>
              </a:rPr>
              <a:t>receptorul</a:t>
            </a:r>
            <a:r>
              <a:rPr lang="it-IT" sz="1600" dirty="0">
                <a:latin typeface="Arial" panose="020B0604020202020204" pitchFamily="34" charset="0"/>
              </a:rPr>
              <a:t> mesajului o poate avea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it-IT" sz="1600" dirty="0">
                <a:latin typeface="Arial" panose="020B0604020202020204" pitchFamily="34" charset="0"/>
              </a:rPr>
              <a:t>n raport cu diferi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it-IT" sz="1600" dirty="0">
                <a:latin typeface="Arial" panose="020B0604020202020204" pitchFamily="34" charset="0"/>
              </a:rPr>
              <a:t>i comunicatori.</a:t>
            </a:r>
          </a:p>
          <a:p>
            <a:endParaRPr lang="ro-R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Limbajul paraverbal (nuanțele din vorbire)</a:t>
            </a:r>
          </a:p>
          <a:p>
            <a:r>
              <a:rPr lang="ro-RO" sz="1600" dirty="0">
                <a:latin typeface="Arial" panose="020B0604020202020204" pitchFamily="34" charset="0"/>
              </a:rPr>
              <a:t>Suntem tentați să acordăm valori negative mesajelor transmise, din cauza modulațiilor vocale (spre ex.: ”</a:t>
            </a:r>
            <a:r>
              <a:rPr lang="ro-RO" sz="1600" i="1" dirty="0">
                <a:latin typeface="Arial" panose="020B0604020202020204" pitchFamily="34" charset="0"/>
              </a:rPr>
              <a:t>Mi s-a părut mie sau X a fost tendențios?</a:t>
            </a:r>
            <a:r>
              <a:rPr lang="ro-RO" sz="1600" dirty="0">
                <a:latin typeface="Arial" panose="020B0604020202020204" pitchFamily="34" charset="0"/>
              </a:rPr>
              <a:t>”)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290C4-29C8-0D5D-54F9-F71E484D625F}"/>
              </a:ext>
            </a:extLst>
          </p:cNvPr>
          <p:cNvSpPr txBox="1"/>
          <p:nvPr/>
        </p:nvSpPr>
        <p:spPr>
          <a:xfrm>
            <a:off x="457200" y="1085671"/>
            <a:ext cx="563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400" kern="0" dirty="0">
                <a:solidFill>
                  <a:srgbClr val="7C1019"/>
                </a:solidFill>
                <a:latin typeface="Arial"/>
                <a:cs typeface="Arial"/>
              </a:rPr>
              <a:t>De ce apar discrepanțe în comunicare?</a:t>
            </a:r>
            <a:endParaRPr lang="en-US" sz="2400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62422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134AB0-4763-6F93-7BEA-12385C36AFE9}"/>
              </a:ext>
            </a:extLst>
          </p:cNvPr>
          <p:cNvSpPr txBox="1"/>
          <p:nvPr/>
        </p:nvSpPr>
        <p:spPr>
          <a:xfrm>
            <a:off x="292394" y="1504474"/>
            <a:ext cx="885160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Filtrajul</a:t>
            </a: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</a:rPr>
              <a:t>Acest tip de perturbare are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special loc atunci când transmisia se face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cadrul comunic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rii ierarhice pe calea ascendent</a:t>
            </a:r>
            <a:r>
              <a:rPr lang="ro-RO" sz="1600" dirty="0">
                <a:latin typeface="Arial" panose="020B0604020202020204" pitchFamily="34" charset="0"/>
              </a:rPr>
              <a:t>ă; informația este manipulată, prin transmiterea incompletă.</a:t>
            </a: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o-RO" sz="2000" kern="0" dirty="0">
              <a:solidFill>
                <a:srgbClr val="7C1019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Diferența de status</a:t>
            </a:r>
          </a:p>
          <a:p>
            <a:pPr>
              <a:defRPr/>
            </a:pPr>
            <a:r>
              <a:rPr lang="ro-RO" sz="1600" dirty="0">
                <a:latin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</a:rPr>
              <a:t>iferen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a de status face ca unii superiori,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efortul de a utiliza eficient timpul,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se adreseze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ntr-un stil comunicativ precar, prescurtat sau autoritar, fapt ce subliniaz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diferen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a de status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mpiedic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comunicarea.</a:t>
            </a:r>
            <a:endParaRPr lang="ro-RO" sz="1600" dirty="0">
              <a:latin typeface="Arial" panose="020B0604020202020204" pitchFamily="34" charset="0"/>
            </a:endParaRP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o-RO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Supra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î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nc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ă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rcarea comunica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ional</a:t>
            </a:r>
            <a:r>
              <a:rPr lang="ro-RO" sz="18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ă</a:t>
            </a:r>
          </a:p>
          <a:p>
            <a:pPr>
              <a:defRPr/>
            </a:pPr>
            <a:r>
              <a:rPr lang="ro-RO" sz="1600" dirty="0">
                <a:solidFill>
                  <a:prstClr val="black"/>
                </a:solidFill>
              </a:rPr>
              <a:t>S</a:t>
            </a:r>
            <a:r>
              <a:rPr lang="en-US" sz="1600" dirty="0">
                <a:latin typeface="Arial" panose="020B0604020202020204" pitchFamily="34" charset="0"/>
              </a:rPr>
              <a:t>e manifest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special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procesul de luare a deciziilor</a:t>
            </a:r>
            <a:r>
              <a:rPr lang="ro-RO" sz="1600" dirty="0">
                <a:latin typeface="Arial" panose="020B0604020202020204" pitchFamily="34" charset="0"/>
              </a:rPr>
              <a:t>; </a:t>
            </a:r>
            <a:r>
              <a:rPr lang="en-US" sz="1600" dirty="0">
                <a:latin typeface="Arial" panose="020B0604020202020204" pitchFamily="34" charset="0"/>
              </a:rPr>
              <a:t>exist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prea mult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informa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ie iar dificultatea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comunicare const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selectarea, combinarea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valorizarea informa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iilor relevante</a:t>
            </a:r>
            <a:r>
              <a:rPr lang="ro-RO" sz="1600" dirty="0">
                <a:latin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290C4-29C8-0D5D-54F9-F71E484D625F}"/>
              </a:ext>
            </a:extLst>
          </p:cNvPr>
          <p:cNvSpPr txBox="1"/>
          <p:nvPr/>
        </p:nvSpPr>
        <p:spPr>
          <a:xfrm>
            <a:off x="381000" y="1047750"/>
            <a:ext cx="556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ce apar discrepanțe în comunicare?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C101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64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42809-95FF-ACC3-A5AF-1E7372B056C8}"/>
              </a:ext>
            </a:extLst>
          </p:cNvPr>
          <p:cNvSpPr txBox="1"/>
          <p:nvPr/>
        </p:nvSpPr>
        <p:spPr>
          <a:xfrm>
            <a:off x="166577" y="1585615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o-RO" sz="2400" kern="0" dirty="0">
                <a:solidFill>
                  <a:srgbClr val="7C1019"/>
                </a:solidFill>
                <a:latin typeface="Arial"/>
                <a:cs typeface="Arial"/>
              </a:rPr>
              <a:t>Tehnici pentru controlul conflictului</a:t>
            </a:r>
            <a:endParaRPr lang="en-US" sz="2400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C656A-92AC-1834-A2C5-145D5A797F4C}"/>
              </a:ext>
            </a:extLst>
          </p:cNvPr>
          <p:cNvSpPr txBox="1"/>
          <p:nvPr/>
        </p:nvSpPr>
        <p:spPr>
          <a:xfrm>
            <a:off x="152400" y="1047750"/>
            <a:ext cx="8105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Managementul conflictelor din firm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it-IT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ș</a:t>
            </a:r>
            <a:r>
              <a:rPr lang="it-IT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 rolul leaderului</a:t>
            </a:r>
            <a:endParaRPr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05BBC-5F34-E494-87DC-A011A82DF46C}"/>
              </a:ext>
            </a:extLst>
          </p:cNvPr>
          <p:cNvSpPr txBox="1"/>
          <p:nvPr/>
        </p:nvSpPr>
        <p:spPr>
          <a:xfrm>
            <a:off x="166577" y="2266950"/>
            <a:ext cx="86726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1800" kern="0" dirty="0">
                <a:solidFill>
                  <a:srgbClr val="7C1019"/>
                </a:solidFill>
                <a:latin typeface="Arial"/>
                <a:cs typeface="Arial"/>
              </a:rPr>
              <a:t>Rezolvarea problemei</a:t>
            </a:r>
          </a:p>
          <a:p>
            <a:r>
              <a:rPr lang="ro-RO" sz="1600" dirty="0">
                <a:latin typeface="Arial" panose="020B0604020202020204" pitchFamily="34" charset="0"/>
              </a:rPr>
              <a:t>Această tehnică are ca scop identificarea problemei care generează conflict şi reducerea tensiunii prin găsirea căilor de rezolvare a problemei. </a:t>
            </a:r>
          </a:p>
          <a:p>
            <a:endParaRPr lang="ro-RO" sz="1600" dirty="0">
              <a:latin typeface="Arial" panose="020B0604020202020204" pitchFamily="34" charset="0"/>
            </a:endParaRPr>
          </a:p>
          <a:p>
            <a:r>
              <a:rPr lang="ro-RO" sz="1600" dirty="0">
                <a:latin typeface="Arial" panose="020B0604020202020204" pitchFamily="34" charset="0"/>
              </a:rPr>
              <a:t>Metoda este posibilă atunci când grupurile comunică deschis, când sunt interesate să rezolve conflictul şi când au disponibilitatea să facă efort în acest sens (</a:t>
            </a:r>
            <a:r>
              <a:rPr lang="en-US" sz="1600" dirty="0">
                <a:latin typeface="Arial" panose="020B0604020202020204" pitchFamily="34" charset="0"/>
              </a:rPr>
              <a:t>înţelegerea reciprocă</a:t>
            </a:r>
            <a:r>
              <a:rPr lang="ro-RO" sz="1600" dirty="0">
                <a:latin typeface="Arial" panose="020B0604020202020204" pitchFamily="34" charset="0"/>
              </a:rPr>
              <a:t>).</a:t>
            </a:r>
          </a:p>
          <a:p>
            <a:endParaRPr lang="ro-RO" sz="1600" dirty="0">
              <a:latin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</a:endParaRPr>
          </a:p>
          <a:p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81049596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42809-95FF-ACC3-A5AF-1E7372B056C8}"/>
              </a:ext>
            </a:extLst>
          </p:cNvPr>
          <p:cNvSpPr txBox="1"/>
          <p:nvPr/>
        </p:nvSpPr>
        <p:spPr>
          <a:xfrm>
            <a:off x="76200" y="1047750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srgbClr val="7C1019"/>
                </a:solidFill>
                <a:latin typeface="Arial"/>
                <a:cs typeface="Arial"/>
              </a:rPr>
              <a:t>Tehnici pentru controlul conflictului</a:t>
            </a:r>
            <a:endParaRPr lang="en-US" sz="2400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A3221-E945-5EA5-194A-6B54BF924686}"/>
              </a:ext>
            </a:extLst>
          </p:cNvPr>
          <p:cNvSpPr txBox="1"/>
          <p:nvPr/>
        </p:nvSpPr>
        <p:spPr>
          <a:xfrm>
            <a:off x="228600" y="1657350"/>
            <a:ext cx="8458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kern="0" dirty="0">
                <a:solidFill>
                  <a:srgbClr val="7C1019"/>
                </a:solidFill>
                <a:latin typeface="Arial"/>
                <a:cs typeface="Arial"/>
              </a:rPr>
              <a:t>2. </a:t>
            </a:r>
            <a:r>
              <a:rPr lang="en-US" sz="1800" kern="0" dirty="0">
                <a:solidFill>
                  <a:srgbClr val="7C1019"/>
                </a:solidFill>
                <a:latin typeface="Arial"/>
                <a:cs typeface="Arial"/>
              </a:rPr>
              <a:t>Evitarea</a:t>
            </a:r>
            <a:endParaRPr lang="ro-RO" sz="1800" kern="0" dirty="0">
              <a:solidFill>
                <a:srgbClr val="7C1019"/>
              </a:solidFill>
              <a:latin typeface="Arial"/>
              <a:cs typeface="Arial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În unele cazuri este potrivită tehnica evitării luării unor măsuri pentru gestiunea conflictului</a:t>
            </a:r>
            <a:r>
              <a:rPr lang="ro-RO" sz="1600" dirty="0">
                <a:latin typeface="Arial" panose="020B0604020202020204" pitchFamily="34" charset="0"/>
              </a:rPr>
              <a:t>; </a:t>
            </a:r>
            <a:r>
              <a:rPr lang="en-US" sz="1600" dirty="0">
                <a:latin typeface="Arial" panose="020B0604020202020204" pitchFamily="34" charset="0"/>
              </a:rPr>
              <a:t>nu poate aduce avantaje</a:t>
            </a:r>
            <a:r>
              <a:rPr lang="ro-RO" sz="160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</a:rPr>
              <a:t>pe termen lung, dar poate fi o soluţie pe termen scurt. </a:t>
            </a:r>
            <a:endParaRPr lang="ro-RO" sz="1600" dirty="0">
              <a:latin typeface="Arial" panose="020B0604020202020204" pitchFamily="34" charset="0"/>
            </a:endParaRPr>
          </a:p>
          <a:p>
            <a:endParaRPr lang="ro-RO" sz="1600" dirty="0">
              <a:latin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În unele cazuri, evitarea rezolvării conflictului, când acesta se găseşte într-un stadiu avansat, poate conduce la micşorarea naturală  a tensiunilor, deoarece părţile în conflict nu pot menţine o lungă perioadă stare de beligeranţă. </a:t>
            </a:r>
            <a:endParaRPr lang="ro-RO" sz="1600" dirty="0">
              <a:latin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În alte cazuri, amânarea conflictului poate duce la intensificarea şi acutizarea conflictului şi respectiv la transformarea acestuia într-un factor distructiv ireversibil.</a:t>
            </a:r>
          </a:p>
        </p:txBody>
      </p:sp>
    </p:spTree>
    <p:extLst>
      <p:ext uri="{BB962C8B-B14F-4D97-AF65-F5344CB8AC3E}">
        <p14:creationId xmlns:p14="http://schemas.microsoft.com/office/powerpoint/2010/main" val="392813100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9A7195-1949-5DDD-8DAB-E15639B2B61B}"/>
              </a:ext>
            </a:extLst>
          </p:cNvPr>
          <p:cNvSpPr txBox="1"/>
          <p:nvPr/>
        </p:nvSpPr>
        <p:spPr>
          <a:xfrm>
            <a:off x="152400" y="1047750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7C1019"/>
                </a:solidFill>
                <a:latin typeface="Arial"/>
                <a:cs typeface="Arial"/>
              </a:rPr>
              <a:t>Tehnici pentru controlul conflictului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D200C-1AB1-D906-2122-8951B42F632A}"/>
              </a:ext>
            </a:extLst>
          </p:cNvPr>
          <p:cNvSpPr txBox="1"/>
          <p:nvPr/>
        </p:nvSpPr>
        <p:spPr>
          <a:xfrm>
            <a:off x="228600" y="1809750"/>
            <a:ext cx="838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kern="0" dirty="0">
                <a:solidFill>
                  <a:srgbClr val="7C1019"/>
                </a:solidFill>
                <a:latin typeface="Arial"/>
                <a:cs typeface="Arial"/>
              </a:rPr>
              <a:t>3. </a:t>
            </a:r>
            <a:r>
              <a:rPr lang="en-US" sz="1800" kern="0" dirty="0">
                <a:solidFill>
                  <a:srgbClr val="7C1019"/>
                </a:solidFill>
                <a:latin typeface="Arial"/>
                <a:cs typeface="Arial"/>
              </a:rPr>
              <a:t>Netezirea conflictului</a:t>
            </a:r>
            <a:endParaRPr lang="ro-RO" sz="1800" kern="0" dirty="0">
              <a:solidFill>
                <a:srgbClr val="7C1019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Această tehnică se bazează pe focalizarea asupra intereselor comune pe care le au grupurile în conflict şi micşorarea importanţei diferenţelor care conduc la conflict. </a:t>
            </a:r>
            <a:endParaRPr lang="ro-RO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ro-RO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Ca şi evitarea, netezirea poate fi o soluţie pe termen scurt sau o soluţie parţială pentru o perioadă de timp, urmată de aplicarea unei alte metode care permite rezolvarea ulterioară a conflictului.</a:t>
            </a:r>
          </a:p>
        </p:txBody>
      </p:sp>
    </p:spTree>
    <p:extLst>
      <p:ext uri="{BB962C8B-B14F-4D97-AF65-F5344CB8AC3E}">
        <p14:creationId xmlns:p14="http://schemas.microsoft.com/office/powerpoint/2010/main" val="257434586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ACB35C92-34D0-4ED8-BC28-1A001E6F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4CF07-D8FA-40E1-AA13-2CD447134A3A}"/>
              </a:ext>
            </a:extLst>
          </p:cNvPr>
          <p:cNvSpPr txBox="1"/>
          <p:nvPr/>
        </p:nvSpPr>
        <p:spPr>
          <a:xfrm>
            <a:off x="201706" y="1581150"/>
            <a:ext cx="886609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1800" kern="0" dirty="0">
                <a:solidFill>
                  <a:srgbClr val="7C1019"/>
                </a:solidFill>
                <a:latin typeface="Arial"/>
                <a:cs typeface="Arial"/>
              </a:rPr>
              <a:t>4. Lărgirea resurselor</a:t>
            </a: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 cauză importantă a conflictelor intergrup constă în limitarea resurselor organizaţiei care urmează a fi alocate grupurilor. </a:t>
            </a: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Posibilitatea de lărgire a resurselor scade conflictul intergrup şi permite găsirea unor poziţii intermediare de compromis între obiectivele parţiale. </a:t>
            </a: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o-RO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o-RO" sz="1800" kern="0" dirty="0">
                <a:solidFill>
                  <a:srgbClr val="7C1019"/>
                </a:solidFill>
                <a:latin typeface="Arial"/>
                <a:cs typeface="Arial"/>
              </a:rPr>
              <a:t>5. </a:t>
            </a:r>
            <a:r>
              <a:rPr lang="en-US" sz="1800" kern="0" dirty="0">
                <a:solidFill>
                  <a:srgbClr val="7C1019"/>
                </a:solidFill>
                <a:latin typeface="Arial"/>
                <a:cs typeface="Arial"/>
              </a:rPr>
              <a:t>Compromisul</a:t>
            </a:r>
            <a:endParaRPr lang="ro-RO" sz="1800" kern="0" dirty="0">
              <a:solidFill>
                <a:srgbClr val="7C1019"/>
              </a:solidFill>
              <a:latin typeface="Arial"/>
              <a:cs typeface="Arial"/>
            </a:endParaRP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600" dirty="0">
                <a:solidFill>
                  <a:prstClr val="black"/>
                </a:solidFill>
                <a:latin typeface="Arial" panose="020B0604020202020204" pitchFamily="34" charset="0"/>
              </a:rPr>
              <a:t>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ste metoda clasică de rezolvare a conflictelor intergrup</a:t>
            </a:r>
            <a:r>
              <a:rPr lang="ro-RO" sz="1600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nu există învingători şi învinşi, iar soluţia nu apare a fi ideală pentru nici un grup. </a:t>
            </a:r>
            <a:endParaRPr lang="ro-RO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Compromisul poate fi utilizat eficient când obiectivul poate fi împărţit în mod echitabil între părţi.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79586-C329-4CE9-A529-234211677E15}"/>
              </a:ext>
            </a:extLst>
          </p:cNvPr>
          <p:cNvSpPr txBox="1"/>
          <p:nvPr/>
        </p:nvSpPr>
        <p:spPr>
          <a:xfrm>
            <a:off x="152400" y="1047750"/>
            <a:ext cx="487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7C1019"/>
                </a:solidFill>
                <a:latin typeface="Arial"/>
                <a:cs typeface="Arial"/>
              </a:rPr>
              <a:t>Tehnici pentru controlul conflictului</a:t>
            </a:r>
          </a:p>
        </p:txBody>
      </p:sp>
    </p:spTree>
    <p:extLst>
      <p:ext uri="{BB962C8B-B14F-4D97-AF65-F5344CB8AC3E}">
        <p14:creationId xmlns:p14="http://schemas.microsoft.com/office/powerpoint/2010/main" val="41867152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ACB35C92-34D0-4ED8-BC28-1A001E6F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4CF07-D8FA-40E1-AA13-2CD447134A3A}"/>
              </a:ext>
            </a:extLst>
          </p:cNvPr>
          <p:cNvSpPr txBox="1"/>
          <p:nvPr/>
        </p:nvSpPr>
        <p:spPr>
          <a:xfrm>
            <a:off x="201706" y="1733550"/>
            <a:ext cx="87405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1800" kern="0" dirty="0">
                <a:solidFill>
                  <a:srgbClr val="7C1019"/>
                </a:solidFill>
                <a:latin typeface="Arial"/>
                <a:cs typeface="Arial"/>
              </a:rPr>
              <a:t>6. Folosirea autorității</a:t>
            </a: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Managementul va analiza problema disputată, va lua o decizie şi o va comunica în mod autoritar. Modul de soluţionare autoritar poate fi acceptat sau neacceptat de părţi.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79586-C329-4CE9-A529-234211677E15}"/>
              </a:ext>
            </a:extLst>
          </p:cNvPr>
          <p:cNvSpPr txBox="1"/>
          <p:nvPr/>
        </p:nvSpPr>
        <p:spPr>
          <a:xfrm>
            <a:off x="152400" y="1047750"/>
            <a:ext cx="45861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Tehnici pentru controlul conflictului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AD1E0-FF43-450D-982C-020577462774}"/>
              </a:ext>
            </a:extLst>
          </p:cNvPr>
          <p:cNvSpPr txBox="1"/>
          <p:nvPr/>
        </p:nvSpPr>
        <p:spPr>
          <a:xfrm>
            <a:off x="215153" y="3007638"/>
            <a:ext cx="8229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 Modificarea structurii organizației</a:t>
            </a: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Reorganizarea permite o mai bună alocare a responsabilităţilor, introducerea unei noi reguli de cooperare şi totodată măreşte competiţia între grupurile nou create.</a:t>
            </a:r>
          </a:p>
        </p:txBody>
      </p:sp>
    </p:spTree>
    <p:extLst>
      <p:ext uri="{BB962C8B-B14F-4D97-AF65-F5344CB8AC3E}">
        <p14:creationId xmlns:p14="http://schemas.microsoft.com/office/powerpoint/2010/main" val="31131473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1A5067-56B9-290D-4451-DC95069EB9DC}"/>
              </a:ext>
            </a:extLst>
          </p:cNvPr>
          <p:cNvSpPr txBox="1"/>
          <p:nvPr/>
        </p:nvSpPr>
        <p:spPr>
          <a:xfrm>
            <a:off x="152400" y="1123950"/>
            <a:ext cx="6212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Comunicarea sentimentelor în cazul unui conflict</a:t>
            </a:r>
            <a:endParaRPr lang="en-US" sz="2000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EEB9A-F124-C433-7EC4-88781497D8B2}"/>
              </a:ext>
            </a:extLst>
          </p:cNvPr>
          <p:cNvSpPr txBox="1"/>
          <p:nvPr/>
        </p:nvSpPr>
        <p:spPr>
          <a:xfrm>
            <a:off x="228600" y="1657350"/>
            <a:ext cx="8766544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Respecta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comunicarea sentimentelor</a:t>
            </a:r>
            <a:endParaRPr lang="ro-RO" sz="1800" b="1" dirty="0"/>
          </a:p>
          <a:p>
            <a:r>
              <a:rPr lang="en-US" sz="1600" dirty="0">
                <a:latin typeface="Arial" panose="020B0604020202020204" pitchFamily="34" charset="0"/>
              </a:rPr>
              <a:t>C</a:t>
            </a:r>
            <a:r>
              <a:rPr lang="ro-RO" sz="1600" dirty="0">
                <a:latin typeface="Arial" panose="020B0604020202020204" pitchFamily="34" charset="0"/>
              </a:rPr>
              <a:t>â</a:t>
            </a:r>
            <a:r>
              <a:rPr lang="en-US" sz="1600" dirty="0">
                <a:latin typeface="Arial" panose="020B0604020202020204" pitchFamily="34" charset="0"/>
              </a:rPr>
              <a:t>nd cineva tr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ie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te un afect foarte puternic, este important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nu-i bloc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m comunicarea sentimentelor. Adeseori, oamenilor le vine greu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vorbeasc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despre felul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care se simt.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î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ng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duitor c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â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nd ceilal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dau fr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â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 liber emo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iilor</a:t>
            </a:r>
            <a:endParaRPr lang="ro-RO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Este un semn de maturitate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putem permite altora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se calmeze f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r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ne sim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im leza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i. Este u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or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reac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ionezi negativ. </a:t>
            </a:r>
            <a:endParaRPr lang="ro-RO" sz="1600" dirty="0">
              <a:latin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Din punct de vedere comportamental, tot ce este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rit pozitiv</a:t>
            </a:r>
            <a:r>
              <a:rPr lang="ro-RO" sz="1600" dirty="0">
                <a:latin typeface="Arial" panose="020B0604020202020204" pitchFamily="34" charset="0"/>
              </a:rPr>
              <a:t>,</a:t>
            </a:r>
            <a:r>
              <a:rPr lang="en-US" sz="1600" dirty="0">
                <a:latin typeface="Arial" panose="020B0604020202020204" pitchFamily="34" charset="0"/>
              </a:rPr>
              <a:t> este consolidat.</a:t>
            </a:r>
          </a:p>
        </p:txBody>
      </p:sp>
    </p:spTree>
    <p:extLst>
      <p:ext uri="{BB962C8B-B14F-4D97-AF65-F5344CB8AC3E}">
        <p14:creationId xmlns:p14="http://schemas.microsoft.com/office/powerpoint/2010/main" val="267001423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A640A1-4476-1AB3-A1C7-411F5AAA2BD8}"/>
              </a:ext>
            </a:extLst>
          </p:cNvPr>
          <p:cNvSpPr txBox="1"/>
          <p:nvPr/>
        </p:nvSpPr>
        <p:spPr>
          <a:xfrm>
            <a:off x="228600" y="1535075"/>
            <a:ext cx="8458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Nu v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implica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î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 lupta pentru putere</a:t>
            </a:r>
            <a:endParaRPr lang="ro-RO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</a:rPr>
              <a:t>Oamenii folosesc deseori puterea pentru a-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construi stima de sine.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cazul conflictului, at</a:t>
            </a:r>
            <a:r>
              <a:rPr lang="ro-RO" sz="1600" dirty="0">
                <a:latin typeface="Arial" panose="020B0604020202020204" pitchFamily="34" charset="0"/>
              </a:rPr>
              <a:t>â</a:t>
            </a:r>
            <a:r>
              <a:rPr lang="en-US" sz="1600" dirty="0">
                <a:latin typeface="Arial" panose="020B0604020202020204" pitchFamily="34" charset="0"/>
              </a:rPr>
              <a:t>t lupta, c</a:t>
            </a:r>
            <a:r>
              <a:rPr lang="ro-RO" sz="1600" dirty="0">
                <a:latin typeface="Arial" panose="020B0604020202020204" pitchFamily="34" charset="0"/>
              </a:rPr>
              <a:t>â</a:t>
            </a:r>
            <a:r>
              <a:rPr lang="en-US" sz="1600" dirty="0">
                <a:latin typeface="Arial" panose="020B0604020202020204" pitchFamily="34" charset="0"/>
              </a:rPr>
              <a:t>t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renun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area recompenseaz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comportamentul negativ. 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711E8-B36C-9485-B6EC-6F550F7676FE}"/>
              </a:ext>
            </a:extLst>
          </p:cNvPr>
          <p:cNvSpPr txBox="1"/>
          <p:nvPr/>
        </p:nvSpPr>
        <p:spPr>
          <a:xfrm>
            <a:off x="152400" y="1123950"/>
            <a:ext cx="6212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Comunicarea sentimentelor în cazul unui conflict</a:t>
            </a:r>
            <a:endParaRPr lang="en-US" sz="2000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12663-3DA3-6784-6A34-234A8E2AADC1}"/>
              </a:ext>
            </a:extLst>
          </p:cNvPr>
          <p:cNvSpPr txBox="1"/>
          <p:nvPr/>
        </p:nvSpPr>
        <p:spPr>
          <a:xfrm>
            <a:off x="228600" y="2551279"/>
            <a:ext cx="830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Nu trece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la represalii</a:t>
            </a:r>
            <a:endParaRPr lang="ro-RO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it-IT" sz="1600" dirty="0">
                <a:latin typeface="Arial" panose="020B0604020202020204" pitchFamily="34" charset="0"/>
              </a:rPr>
              <a:t>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it-IT" sz="1600" dirty="0">
                <a:latin typeface="Arial" panose="020B0604020202020204" pitchFamily="34" charset="0"/>
              </a:rPr>
              <a:t>i putea atenua agresivitatea dac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it-IT" sz="1600" dirty="0">
                <a:latin typeface="Arial" panose="020B0604020202020204" pitchFamily="34" charset="0"/>
              </a:rPr>
              <a:t> urma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it-IT" sz="1600" dirty="0">
                <a:latin typeface="Arial" panose="020B0604020202020204" pitchFamily="34" charset="0"/>
              </a:rPr>
              <a:t>i calea adev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it-IT" sz="1600" dirty="0">
                <a:latin typeface="Arial" panose="020B0604020202020204" pitchFamily="34" charset="0"/>
              </a:rPr>
              <a:t>rului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it-IT" sz="1600" dirty="0">
                <a:latin typeface="Arial" panose="020B0604020202020204" pitchFamily="34" charset="0"/>
              </a:rPr>
              <a:t>i a sincerit</a:t>
            </a:r>
            <a:r>
              <a:rPr lang="ro-RO" sz="1600" dirty="0">
                <a:latin typeface="Arial" panose="020B0604020202020204" pitchFamily="34" charset="0"/>
              </a:rPr>
              <a:t>ăț</a:t>
            </a:r>
            <a:r>
              <a:rPr lang="it-IT" sz="1600" dirty="0">
                <a:latin typeface="Arial" panose="020B0604020202020204" pitchFamily="34" charset="0"/>
              </a:rPr>
              <a:t>ii. </a:t>
            </a:r>
            <a:endParaRPr lang="ro-RO" sz="1600" dirty="0">
              <a:latin typeface="Arial" panose="020B0604020202020204" pitchFamily="34" charset="0"/>
            </a:endParaRPr>
          </a:p>
          <a:p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it-IT" sz="1600" dirty="0">
                <a:latin typeface="Arial" panose="020B0604020202020204" pitchFamily="34" charset="0"/>
              </a:rPr>
              <a:t>ncerca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it-IT" sz="1600" dirty="0">
                <a:latin typeface="Arial" panose="020B0604020202020204" pitchFamily="34" charset="0"/>
              </a:rPr>
              <a:t>i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it-IT" sz="1600" dirty="0">
                <a:latin typeface="Arial" panose="020B0604020202020204" pitchFamily="34" charset="0"/>
              </a:rPr>
              <a:t> evita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it-IT" sz="1600" dirty="0">
                <a:latin typeface="Arial" panose="020B0604020202020204" pitchFamily="34" charset="0"/>
              </a:rPr>
              <a:t>i sentimentul de ofens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it-IT" sz="1600" dirty="0">
                <a:latin typeface="Arial" panose="020B0604020202020204" pitchFamily="34" charset="0"/>
              </a:rPr>
              <a:t>i s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it-IT" sz="1600" dirty="0">
                <a:latin typeface="Arial" panose="020B0604020202020204" pitchFamily="34" charset="0"/>
              </a:rPr>
              <a:t> nu contraataca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it-IT" sz="1600" dirty="0">
                <a:latin typeface="Arial" panose="020B0604020202020204" pitchFamily="34" charset="0"/>
              </a:rPr>
              <a:t>i.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13E4-00B6-6B08-1776-1CE39D3883E5}"/>
              </a:ext>
            </a:extLst>
          </p:cNvPr>
          <p:cNvSpPr txBox="1"/>
          <p:nvPr/>
        </p:nvSpPr>
        <p:spPr>
          <a:xfrm>
            <a:off x="228600" y="3486150"/>
            <a:ext cx="8077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Evita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cearta </a:t>
            </a:r>
            <a:r>
              <a:rPr lang="ro-RO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ș</a:t>
            </a:r>
            <a:r>
              <a:rPr 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criticile </a:t>
            </a:r>
            <a:endParaRPr lang="ro-RO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600" dirty="0">
                <a:latin typeface="Arial" panose="020B0604020202020204" pitchFamily="34" charset="0"/>
              </a:rPr>
              <a:t>Critica rareori ajut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la ceva. Pute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 fi de ajutor dac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ncuraja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 orice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ncercare pozitiv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din partea celuilalt. Axa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i-v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pe ceea ce merge bine, nu insista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 pe comp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timire </a:t>
            </a:r>
            <a:r>
              <a:rPr lang="ro-RO" sz="1600" dirty="0">
                <a:latin typeface="Arial" panose="020B0604020202020204" pitchFamily="34" charset="0"/>
              </a:rPr>
              <a:t>ș</a:t>
            </a:r>
            <a:r>
              <a:rPr lang="en-US" sz="1600" dirty="0">
                <a:latin typeface="Arial" panose="020B0604020202020204" pitchFamily="34" charset="0"/>
              </a:rPr>
              <a:t>i nu accepta</a:t>
            </a:r>
            <a:r>
              <a:rPr lang="ro-RO" sz="1600" dirty="0">
                <a:latin typeface="Arial" panose="020B0604020202020204" pitchFamily="34" charset="0"/>
              </a:rPr>
              <a:t>ț</a:t>
            </a:r>
            <a:r>
              <a:rPr lang="en-US" sz="1600" dirty="0">
                <a:latin typeface="Arial" panose="020B0604020202020204" pitchFamily="34" charset="0"/>
              </a:rPr>
              <a:t>i ideea c</a:t>
            </a:r>
            <a:r>
              <a:rPr lang="ro-RO" sz="1600" dirty="0">
                <a:latin typeface="Arial" panose="020B0604020202020204" pitchFamily="34" charset="0"/>
              </a:rPr>
              <a:t>ă</a:t>
            </a:r>
            <a:r>
              <a:rPr lang="en-US" sz="1600" dirty="0">
                <a:latin typeface="Arial" panose="020B0604020202020204" pitchFamily="34" charset="0"/>
              </a:rPr>
              <a:t> nu se mai poate schimba nimic.</a:t>
            </a:r>
          </a:p>
        </p:txBody>
      </p:sp>
    </p:spTree>
    <p:extLst>
      <p:ext uri="{BB962C8B-B14F-4D97-AF65-F5344CB8AC3E}">
        <p14:creationId xmlns:p14="http://schemas.microsoft.com/office/powerpoint/2010/main" val="31833910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C97FE9-5246-AD01-198E-0A1D04D36923}"/>
              </a:ext>
            </a:extLst>
          </p:cNvPr>
          <p:cNvGrpSpPr/>
          <p:nvPr/>
        </p:nvGrpSpPr>
        <p:grpSpPr>
          <a:xfrm>
            <a:off x="4191000" y="2100142"/>
            <a:ext cx="540488" cy="471608"/>
            <a:chOff x="4301756" y="1813815"/>
            <a:chExt cx="540488" cy="47160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3EE6E7-CCDF-D255-4361-30E1049373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1756" y="1966215"/>
              <a:ext cx="540488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33BFA3-9261-BBB0-D12A-23B17672AF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1756" y="2118615"/>
              <a:ext cx="540488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E11AC49-6B7B-325A-D543-65F5DD89E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0422" y="1813815"/>
              <a:ext cx="263156" cy="47160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DD7F845-352F-73C5-0FA7-4B0C170DB98D}"/>
              </a:ext>
            </a:extLst>
          </p:cNvPr>
          <p:cNvSpPr txBox="1"/>
          <p:nvPr/>
        </p:nvSpPr>
        <p:spPr>
          <a:xfrm>
            <a:off x="1437389" y="1910206"/>
            <a:ext cx="6379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Manager                 Leader</a:t>
            </a: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   </a:t>
            </a:r>
            <a:r>
              <a:rPr lang="ro-RO" sz="4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?</a:t>
            </a:r>
            <a:endParaRPr lang="en-US" sz="32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72FD9-B457-4876-849C-91590E8922D6}"/>
              </a:ext>
            </a:extLst>
          </p:cNvPr>
          <p:cNvSpPr txBox="1"/>
          <p:nvPr/>
        </p:nvSpPr>
        <p:spPr>
          <a:xfrm>
            <a:off x="609600" y="1173434"/>
            <a:ext cx="792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Trebuie să ajungem cu toții la rezultate</a:t>
            </a:r>
            <a:endParaRPr lang="ro-RO" sz="2800" b="1" kern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233B-9463-8400-DBC7-BF8079B79215}"/>
              </a:ext>
            </a:extLst>
          </p:cNvPr>
          <p:cNvSpPr txBox="1"/>
          <p:nvPr/>
        </p:nvSpPr>
        <p:spPr>
          <a:xfrm>
            <a:off x="762000" y="2679647"/>
            <a:ext cx="3259100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Este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responsabil cu stabilirea obiectivelor, organizarea resurselor și motivarea personalului, astfel încât scopurile organiza</a:t>
            </a:r>
            <a:r>
              <a:rPr lang="ro-R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ț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iei s</a:t>
            </a:r>
            <a:r>
              <a:rPr lang="ro-R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fie  îndeplinite.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A5A6C-298C-E0FE-CFB9-BD30068C6853}"/>
              </a:ext>
            </a:extLst>
          </p:cNvPr>
          <p:cNvSpPr txBox="1"/>
          <p:nvPr/>
        </p:nvSpPr>
        <p:spPr>
          <a:xfrm>
            <a:off x="4640826" y="2679647"/>
            <a:ext cx="3512574" cy="214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800" dirty="0">
                <a:latin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</a:rPr>
              <a:t>rta de a motiva un grup de oameni</a:t>
            </a:r>
            <a:r>
              <a:rPr lang="ro-RO" sz="1800" dirty="0">
                <a:latin typeface="Arial" panose="020B0604020202020204" pitchFamily="34" charset="0"/>
              </a:rPr>
              <a:t> în vederea atingerii</a:t>
            </a:r>
            <a:r>
              <a:rPr lang="en-US" sz="1800" dirty="0">
                <a:latin typeface="Arial" panose="020B0604020202020204" pitchFamily="34" charset="0"/>
              </a:rPr>
              <a:t> unui obiectiv comun</a:t>
            </a:r>
            <a:r>
              <a:rPr lang="ro-RO" sz="1800" dirty="0">
                <a:latin typeface="Arial" panose="020B0604020202020204" pitchFamily="34" charset="0"/>
              </a:rPr>
              <a:t>.</a:t>
            </a:r>
          </a:p>
          <a:p>
            <a:pPr lvl="0" indent="0" algn="ctr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 panose="020B0604020202020204" pitchFamily="34" charset="0"/>
              </a:rPr>
              <a:t>Un l</a:t>
            </a:r>
            <a:r>
              <a:rPr lang="ro-RO" sz="1800" dirty="0">
                <a:latin typeface="Arial" panose="020B0604020202020204" pitchFamily="34" charset="0"/>
              </a:rPr>
              <a:t>ea</a:t>
            </a:r>
            <a:r>
              <a:rPr lang="en-US" sz="1800" dirty="0">
                <a:latin typeface="Arial" panose="020B0604020202020204" pitchFamily="34" charset="0"/>
              </a:rPr>
              <a:t>der este, deci, un individ care influenţează </a:t>
            </a:r>
            <a:r>
              <a:rPr lang="en-US" sz="1800" i="1" dirty="0">
                <a:latin typeface="Arial" panose="020B0604020202020204" pitchFamily="34" charset="0"/>
              </a:rPr>
              <a:t>comportamentul, atitudinile şi</a:t>
            </a:r>
          </a:p>
          <a:p>
            <a:pPr lvl="0" indent="0" algn="ctr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latin typeface="Arial" panose="020B0604020202020204" pitchFamily="34" charset="0"/>
              </a:rPr>
              <a:t>randamentul angajaţilor</a:t>
            </a:r>
            <a:r>
              <a:rPr lang="en-US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30195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4F39A7-2CE5-C232-B26C-A90FF0387397}"/>
              </a:ext>
            </a:extLst>
          </p:cNvPr>
          <p:cNvSpPr txBox="1"/>
          <p:nvPr/>
        </p:nvSpPr>
        <p:spPr>
          <a:xfrm>
            <a:off x="76200" y="1123950"/>
            <a:ext cx="4628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Cele 4 principii de leadership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307E2-5185-F362-1196-51542CB85F1C}"/>
              </a:ext>
            </a:extLst>
          </p:cNvPr>
          <p:cNvSpPr txBox="1"/>
          <p:nvPr/>
        </p:nvSpPr>
        <p:spPr>
          <a:xfrm>
            <a:off x="86833" y="1666653"/>
            <a:ext cx="4343400" cy="2759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Cere mai mult de la tine </a:t>
            </a:r>
          </a:p>
          <a:p>
            <a:pPr marR="0" lvl="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18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 fel de exemplu esti tu pentru colegi?</a:t>
            </a:r>
          </a:p>
          <a:p>
            <a:pPr marL="342900" marR="0" lvl="0" indent="-34290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o-RO" sz="18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Cere mai mult de la membrii echipei</a:t>
            </a:r>
          </a:p>
          <a:p>
            <a:pPr>
              <a:lnSpc>
                <a:spcPct val="150000"/>
              </a:lnSpc>
              <a:defRPr/>
            </a:pPr>
            <a:r>
              <a:rPr lang="ro-RO" sz="18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Ai încredere că vor obține rezultate?</a:t>
            </a:r>
          </a:p>
          <a:p>
            <a:pPr marR="0" lvl="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o-RO" sz="200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6F337-EE12-438B-B4BD-DD52951C005F}"/>
              </a:ext>
            </a:extLst>
          </p:cNvPr>
          <p:cNvSpPr txBox="1"/>
          <p:nvPr/>
        </p:nvSpPr>
        <p:spPr>
          <a:xfrm>
            <a:off x="4495799" y="1657350"/>
            <a:ext cx="5181600" cy="8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900" b="0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Acordă interes personal membrilor echipei</a:t>
            </a:r>
          </a:p>
          <a:p>
            <a:pPr marL="0" marR="0" lvl="0" indent="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Cât de bine îți cunoști colegii?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C10A3-74AF-467C-BE44-AB6F2143424D}"/>
              </a:ext>
            </a:extLst>
          </p:cNvPr>
          <p:cNvSpPr txBox="1"/>
          <p:nvPr/>
        </p:nvSpPr>
        <p:spPr>
          <a:xfrm>
            <a:off x="4549588" y="2996178"/>
            <a:ext cx="4861112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Oferă siguranță membrilor echipei </a:t>
            </a:r>
            <a:r>
              <a:rPr kumimoji="0" lang="ro-RO" sz="18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Încurajezi colegii să învețe din greșeli?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ro-RO" sz="18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Înțelegi preocupările și grijile colegilor?</a:t>
            </a:r>
          </a:p>
        </p:txBody>
      </p:sp>
    </p:spTree>
    <p:extLst>
      <p:ext uri="{BB962C8B-B14F-4D97-AF65-F5344CB8AC3E}">
        <p14:creationId xmlns:p14="http://schemas.microsoft.com/office/powerpoint/2010/main" val="427777640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604E3-94B9-7C60-E933-0D9E8A62FF4F}"/>
              </a:ext>
            </a:extLst>
          </p:cNvPr>
          <p:cNvSpPr txBox="1"/>
          <p:nvPr/>
        </p:nvSpPr>
        <p:spPr>
          <a:xfrm>
            <a:off x="2805223" y="1092575"/>
            <a:ext cx="3533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Feedback-ul leaderului</a:t>
            </a:r>
            <a:endParaRPr lang="en-US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7D76C-BB32-69FD-C94B-60B444B36152}"/>
              </a:ext>
            </a:extLst>
          </p:cNvPr>
          <p:cNvSpPr txBox="1"/>
          <p:nvPr/>
        </p:nvSpPr>
        <p:spPr>
          <a:xfrm>
            <a:off x="909971" y="1640517"/>
            <a:ext cx="20857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Dă feedback</a:t>
            </a:r>
            <a:endParaRPr lang="en-US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A6489-9616-4472-5439-8E362A4D24E3}"/>
              </a:ext>
            </a:extLst>
          </p:cNvPr>
          <p:cNvSpPr txBox="1"/>
          <p:nvPr/>
        </p:nvSpPr>
        <p:spPr>
          <a:xfrm>
            <a:off x="5410200" y="1764517"/>
            <a:ext cx="2542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o-RO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Primește feedback</a:t>
            </a:r>
            <a:endParaRPr lang="en-US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A1AB7-D35F-E18C-F9F3-0BC331CA5DBF}"/>
              </a:ext>
            </a:extLst>
          </p:cNvPr>
          <p:cNvCxnSpPr>
            <a:cxnSpLocks/>
          </p:cNvCxnSpPr>
          <p:nvPr/>
        </p:nvCxnSpPr>
        <p:spPr>
          <a:xfrm>
            <a:off x="4572000" y="1809750"/>
            <a:ext cx="0" cy="2819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D2B485-2DAC-00F6-3EE5-83B4E8783113}"/>
              </a:ext>
            </a:extLst>
          </p:cNvPr>
          <p:cNvSpPr txBox="1"/>
          <p:nvPr/>
        </p:nvSpPr>
        <p:spPr>
          <a:xfrm>
            <a:off x="601581" y="2040627"/>
            <a:ext cx="318228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600" dirty="0">
                <a:latin typeface="Arial" panose="020B0604020202020204" pitchFamily="34" charset="0"/>
              </a:rPr>
              <a:t>Empatie și contact vizual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600" dirty="0">
                <a:latin typeface="Arial" panose="020B0604020202020204" pitchFamily="34" charset="0"/>
              </a:rPr>
              <a:t>Direct persoanei implicate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600" dirty="0">
                <a:latin typeface="Arial" panose="020B0604020202020204" pitchFamily="34" charset="0"/>
              </a:rPr>
              <a:t>Specific, ilustrat cu exemple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600" dirty="0">
                <a:latin typeface="Arial" panose="020B0604020202020204" pitchFamily="34" charset="0"/>
              </a:rPr>
              <a:t>Conștient(ă) că ești subiectiv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600" dirty="0">
                <a:latin typeface="Arial" panose="020B0604020202020204" pitchFamily="34" charset="0"/>
              </a:rPr>
              <a:t>(”Percepția mea este că tu....)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600" dirty="0">
                <a:latin typeface="Arial" panose="020B0604020202020204" pitchFamily="34" charset="0"/>
              </a:rPr>
              <a:t>Bine intenționat și direct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600" dirty="0">
                <a:latin typeface="Arial" panose="020B0604020202020204" pitchFamily="34" charset="0"/>
              </a:rPr>
              <a:t>Sugestii pentru dezvoltare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B8277-FC29-67CF-D7AB-55FCE6EC486F}"/>
              </a:ext>
            </a:extLst>
          </p:cNvPr>
          <p:cNvSpPr txBox="1"/>
          <p:nvPr/>
        </p:nvSpPr>
        <p:spPr>
          <a:xfrm>
            <a:off x="5029200" y="2176953"/>
            <a:ext cx="394290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1600" dirty="0">
                <a:latin typeface="Arial" panose="020B0604020202020204" pitchFamily="34" charset="0"/>
              </a:rPr>
              <a:t>Fii deschis și recunoscător</a:t>
            </a:r>
          </a:p>
          <a:p>
            <a:pPr marL="285750" marR="0" lvl="0" indent="-28575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1600" dirty="0">
                <a:latin typeface="Arial" panose="020B0604020202020204" pitchFamily="34" charset="0"/>
              </a:rPr>
              <a:t>Ascultă și recepționează</a:t>
            </a:r>
          </a:p>
          <a:p>
            <a:pPr marL="285750" marR="0" lvl="0" indent="-28575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1600" dirty="0">
                <a:latin typeface="Arial" panose="020B0604020202020204" pitchFamily="34" charset="0"/>
              </a:rPr>
              <a:t>Mulțumește</a:t>
            </a:r>
          </a:p>
          <a:p>
            <a:pPr marL="285750" marR="0" lvl="0" indent="-28575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1600" dirty="0">
                <a:latin typeface="Arial" panose="020B0604020202020204" pitchFamily="34" charset="0"/>
              </a:rPr>
              <a:t>Fără autojustificare</a:t>
            </a:r>
          </a:p>
          <a:p>
            <a:pPr marL="285750" marR="0" lvl="0" indent="-28575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sz="1600" dirty="0">
                <a:latin typeface="Arial" panose="020B0604020202020204" pitchFamily="34" charset="0"/>
              </a:rPr>
              <a:t>Reflectează și acționează la momentul potrivit pentru tine 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1968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F909E93-51B3-9D3B-5FBA-BEA1D8C3B7D7}"/>
              </a:ext>
            </a:extLst>
          </p:cNvPr>
          <p:cNvGrpSpPr/>
          <p:nvPr/>
        </p:nvGrpSpPr>
        <p:grpSpPr>
          <a:xfrm>
            <a:off x="304800" y="1567749"/>
            <a:ext cx="8839200" cy="2909001"/>
            <a:chOff x="304800" y="1456676"/>
            <a:chExt cx="8839200" cy="29090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FC9EA4-9E83-411A-8C63-B68EE7992E2B}"/>
                </a:ext>
              </a:extLst>
            </p:cNvPr>
            <p:cNvSpPr txBox="1"/>
            <p:nvPr/>
          </p:nvSpPr>
          <p:spPr>
            <a:xfrm>
              <a:off x="304800" y="1456676"/>
              <a:ext cx="8839200" cy="2909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</a:rPr>
                <a:t>ast</a:t>
              </a:r>
              <a:r>
                <a:rPr lang="ro-RO" sz="1800" dirty="0">
                  <a:latin typeface="Arial" panose="020B0604020202020204" pitchFamily="34" charset="0"/>
                </a:rPr>
                <a:t>ă</a:t>
              </a:r>
              <a:r>
                <a:rPr lang="en-US" sz="1800" dirty="0">
                  <a:latin typeface="Arial" panose="020B0604020202020204" pitchFamily="34" charset="0"/>
                </a:rPr>
                <a:t>zi </a:t>
              </a:r>
              <a:r>
                <a:rPr lang="ro-RO" sz="1800" dirty="0">
                  <a:latin typeface="Arial" panose="020B0604020202020204" pitchFamily="34" charset="0"/>
                </a:rPr>
                <a:t>       </a:t>
              </a:r>
              <a:r>
                <a:rPr lang="en-US" sz="1800" dirty="0">
                  <a:latin typeface="Arial" panose="020B0604020202020204" pitchFamily="34" charset="0"/>
                </a:rPr>
                <a:t>de m</a:t>
              </a:r>
              <a:r>
                <a:rPr lang="ro-RO" sz="1800" dirty="0">
                  <a:latin typeface="Arial" panose="020B0604020202020204" pitchFamily="34" charset="0"/>
                </a:rPr>
                <a:t>â</a:t>
              </a:r>
              <a:r>
                <a:rPr lang="en-US" sz="1800" dirty="0">
                  <a:latin typeface="Arial" panose="020B0604020202020204" pitchFamily="34" charset="0"/>
                </a:rPr>
                <a:t>ine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o-RO" sz="1800" dirty="0">
                  <a:latin typeface="Arial" panose="020B0604020202020204" pitchFamily="34" charset="0"/>
                </a:rPr>
                <a:t>am </a:t>
              </a:r>
              <a:r>
                <a:rPr lang="en-US" sz="1800" dirty="0">
                  <a:latin typeface="Arial" panose="020B0604020202020204" pitchFamily="34" charset="0"/>
                </a:rPr>
                <a:t>curajul s</a:t>
              </a:r>
              <a:r>
                <a:rPr lang="ro-RO" sz="1800" dirty="0">
                  <a:latin typeface="Arial" panose="020B0604020202020204" pitchFamily="34" charset="0"/>
                </a:rPr>
                <a:t>ă</a:t>
              </a:r>
              <a:r>
                <a:rPr lang="en-US" sz="1800" dirty="0">
                  <a:latin typeface="Arial" panose="020B0604020202020204" pitchFamily="34" charset="0"/>
                </a:rPr>
                <a:t> m</a:t>
              </a:r>
              <a:r>
                <a:rPr lang="ro-RO" sz="1800" dirty="0">
                  <a:latin typeface="Arial" panose="020B0604020202020204" pitchFamily="34" charset="0"/>
                </a:rPr>
                <a:t>ă</a:t>
              </a:r>
              <a:r>
                <a:rPr lang="en-US" sz="1800" dirty="0">
                  <a:latin typeface="Arial" panose="020B0604020202020204" pitchFamily="34" charset="0"/>
                </a:rPr>
                <a:t> expun, s</a:t>
              </a:r>
              <a:r>
                <a:rPr lang="ro-RO" sz="1800" dirty="0">
                  <a:latin typeface="Arial" panose="020B0604020202020204" pitchFamily="34" charset="0"/>
                </a:rPr>
                <a:t>ă</a:t>
              </a:r>
              <a:r>
                <a:rPr lang="en-US" sz="1800" dirty="0">
                  <a:latin typeface="Arial" panose="020B0604020202020204" pitchFamily="34" charset="0"/>
                </a:rPr>
                <a:t> experimentez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</a:rPr>
                <a:t>cer feedback </a:t>
              </a:r>
              <a:r>
                <a:rPr lang="ro-RO" sz="1800" dirty="0">
                  <a:latin typeface="Arial" panose="020B0604020202020204" pitchFamily="34" charset="0"/>
                </a:rPr>
                <a:t>ca </a:t>
              </a:r>
              <a:r>
                <a:rPr lang="en-US" sz="1800" dirty="0">
                  <a:latin typeface="Arial" panose="020B0604020202020204" pitchFamily="34" charset="0"/>
                </a:rPr>
                <a:t>s</a:t>
              </a:r>
              <a:r>
                <a:rPr lang="ro-RO" sz="1800" dirty="0">
                  <a:latin typeface="Arial" panose="020B0604020202020204" pitchFamily="34" charset="0"/>
                </a:rPr>
                <a:t>ă</a:t>
              </a:r>
              <a:r>
                <a:rPr lang="en-US" sz="1800" dirty="0">
                  <a:latin typeface="Arial" panose="020B0604020202020204" pitchFamily="34" charset="0"/>
                </a:rPr>
                <a:t> aflu despre mine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</a:rPr>
                <a:t>Influen</a:t>
              </a:r>
              <a:r>
                <a:rPr lang="ro-RO" sz="1800" dirty="0">
                  <a:latin typeface="Arial" panose="020B0604020202020204" pitchFamily="34" charset="0"/>
                </a:rPr>
                <a:t>ță</a:t>
              </a:r>
              <a:r>
                <a:rPr lang="en-US" sz="1800" dirty="0">
                  <a:latin typeface="Arial" panose="020B0604020202020204" pitchFamily="34" charset="0"/>
                </a:rPr>
                <a:t>m mereu </a:t>
              </a:r>
              <a:r>
                <a:rPr lang="ro-RO" sz="1800" dirty="0">
                  <a:latin typeface="Arial" panose="020B0604020202020204" pitchFamily="34" charset="0"/>
                </a:rPr>
                <a:t>(chiar și subliminal) </a:t>
              </a:r>
              <a:r>
                <a:rPr lang="en-US" sz="1800" dirty="0">
                  <a:latin typeface="Arial" panose="020B0604020202020204" pitchFamily="34" charset="0"/>
                </a:rPr>
                <a:t>- pozitiv sau negativ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</a:rPr>
                <a:t>problemele nu </a:t>
              </a:r>
              <a:r>
                <a:rPr lang="ro-RO" sz="1800" dirty="0">
                  <a:latin typeface="Arial" panose="020B0604020202020204" pitchFamily="34" charset="0"/>
                </a:rPr>
                <a:t>î</a:t>
              </a:r>
              <a:r>
                <a:rPr lang="en-US" sz="1800" dirty="0">
                  <a:latin typeface="Arial" panose="020B0604020202020204" pitchFamily="34" charset="0"/>
                </a:rPr>
                <a:t>mb</a:t>
              </a:r>
              <a:r>
                <a:rPr lang="ro-RO" sz="1800" dirty="0">
                  <a:latin typeface="Arial" panose="020B0604020202020204" pitchFamily="34" charset="0"/>
                </a:rPr>
                <a:t>ă</a:t>
              </a:r>
              <a:r>
                <a:rPr lang="en-US" sz="1800" dirty="0">
                  <a:latin typeface="Arial" panose="020B0604020202020204" pitchFamily="34" charset="0"/>
                </a:rPr>
                <a:t>tr</a:t>
              </a:r>
              <a:r>
                <a:rPr lang="ro-RO" sz="1800" dirty="0">
                  <a:latin typeface="Arial" panose="020B0604020202020204" pitchFamily="34" charset="0"/>
                </a:rPr>
                <a:t>â</a:t>
              </a:r>
              <a:r>
                <a:rPr lang="en-US" sz="1800" dirty="0">
                  <a:latin typeface="Arial" panose="020B0604020202020204" pitchFamily="34" charset="0"/>
                </a:rPr>
                <a:t>nesc frumos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Arial" panose="020B0604020202020204" pitchFamily="34" charset="0"/>
                </a:rPr>
                <a:t>motivare </a:t>
              </a:r>
              <a:r>
                <a:rPr lang="ro-RO" sz="1800" dirty="0">
                  <a:latin typeface="Arial" panose="020B0604020202020204" pitchFamily="34" charset="0"/>
                </a:rPr>
                <a:t>       </a:t>
              </a:r>
              <a:r>
                <a:rPr lang="en-US" sz="1800" dirty="0">
                  <a:latin typeface="Arial" panose="020B0604020202020204" pitchFamily="34" charset="0"/>
                </a:rPr>
                <a:t>de manipulare</a:t>
              </a:r>
            </a:p>
            <a:p>
              <a:pPr>
                <a:lnSpc>
                  <a:spcPct val="150000"/>
                </a:lnSpc>
              </a:pPr>
              <a:r>
                <a:rPr lang="en-US" sz="1600" i="1" dirty="0">
                  <a:latin typeface="Arial" panose="020B0604020202020204" pitchFamily="34" charset="0"/>
                </a:rPr>
                <a:t>     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motivare-termen lung</a:t>
              </a:r>
              <a:r>
                <a:rPr lang="ro-RO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, 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manipulare - termen scurt</a:t>
              </a:r>
              <a:r>
                <a:rPr lang="ro-RO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 (f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olosim manipularea ca sa motiv</a:t>
              </a:r>
              <a:r>
                <a:rPr lang="ro-RO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ă</a:t>
              </a: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m</a:t>
              </a:r>
              <a:r>
                <a:rPr lang="ro-RO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)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D2BEB1-1CD6-5161-EE2A-4DA770A742D8}"/>
                </a:ext>
              </a:extLst>
            </p:cNvPr>
            <p:cNvGrpSpPr/>
            <p:nvPr/>
          </p:nvGrpSpPr>
          <p:grpSpPr>
            <a:xfrm>
              <a:off x="1371600" y="1549747"/>
              <a:ext cx="304800" cy="304800"/>
              <a:chOff x="3429000" y="1580007"/>
              <a:chExt cx="228600" cy="18379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D701C27-E7CE-49B8-4654-D219E286A9C0}"/>
                  </a:ext>
                </a:extLst>
              </p:cNvPr>
              <p:cNvGrpSpPr/>
              <p:nvPr/>
            </p:nvGrpSpPr>
            <p:grpSpPr>
              <a:xfrm>
                <a:off x="3429000" y="1671903"/>
                <a:ext cx="228600" cy="45949"/>
                <a:chOff x="3429000" y="1671903"/>
                <a:chExt cx="228600" cy="45949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A1C7A79-277B-4453-D958-CC5A1D5E4E8D}"/>
                    </a:ext>
                  </a:extLst>
                </p:cNvPr>
                <p:cNvCxnSpPr/>
                <p:nvPr/>
              </p:nvCxnSpPr>
              <p:spPr>
                <a:xfrm>
                  <a:off x="3429000" y="1671903"/>
                  <a:ext cx="2286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2BDE7DC-B1DF-0BD7-9263-36B58CD9798A}"/>
                    </a:ext>
                  </a:extLst>
                </p:cNvPr>
                <p:cNvCxnSpPr/>
                <p:nvPr/>
              </p:nvCxnSpPr>
              <p:spPr>
                <a:xfrm>
                  <a:off x="3429000" y="1717852"/>
                  <a:ext cx="2286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085BB03-1647-36CD-44EF-8B3BA3AABD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5200" y="1580007"/>
                <a:ext cx="95250" cy="183796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488E4B7-CAAA-6807-1A24-CCC8695C0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562350"/>
            <a:ext cx="323116" cy="329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4D7CB-EADE-44CE-AA9A-69F7C1BD835D}"/>
              </a:ext>
            </a:extLst>
          </p:cNvPr>
          <p:cNvSpPr txBox="1"/>
          <p:nvPr/>
        </p:nvSpPr>
        <p:spPr>
          <a:xfrm>
            <a:off x="533400" y="1043285"/>
            <a:ext cx="281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tie un leader?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6251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0B20A431-AE9D-192B-ACDD-B740C488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25E1B-F69A-B200-D8B4-E996983AFC53}"/>
              </a:ext>
            </a:extLst>
          </p:cNvPr>
          <p:cNvSpPr txBox="1"/>
          <p:nvPr/>
        </p:nvSpPr>
        <p:spPr>
          <a:xfrm>
            <a:off x="419100" y="1079150"/>
            <a:ext cx="281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</a:t>
            </a: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tie un leader?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C9EA4-9E83-411A-8C63-B68EE7992E2B}"/>
              </a:ext>
            </a:extLst>
          </p:cNvPr>
          <p:cNvSpPr txBox="1"/>
          <p:nvPr/>
        </p:nvSpPr>
        <p:spPr>
          <a:xfrm>
            <a:off x="176679" y="1657350"/>
            <a:ext cx="87906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 delega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a avea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ncredere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sl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biciunile se pot atenua, nu se transform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 calit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de unde vin rezultatele bune? comunic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ntreab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insist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ascult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d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feedback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lipsa motiva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iei afecteaz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competen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lauda trebuie s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fie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personal</a:t>
            </a: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autentic</a:t>
            </a: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specific</a:t>
            </a: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la timpul potrivit, adecvat</a:t>
            </a: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ă</a:t>
            </a: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85A4B2-BD04-4BBA-A910-756F1D97B5F8}"/>
              </a:ext>
            </a:extLst>
          </p:cNvPr>
          <p:cNvGrpSpPr/>
          <p:nvPr/>
        </p:nvGrpSpPr>
        <p:grpSpPr>
          <a:xfrm>
            <a:off x="1524000" y="1657350"/>
            <a:ext cx="304800" cy="304800"/>
            <a:chOff x="3429000" y="1580007"/>
            <a:chExt cx="228600" cy="18379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54C9A2-3EDC-4533-B7E4-709C8BCC604D}"/>
                </a:ext>
              </a:extLst>
            </p:cNvPr>
            <p:cNvGrpSpPr/>
            <p:nvPr/>
          </p:nvGrpSpPr>
          <p:grpSpPr>
            <a:xfrm>
              <a:off x="3429000" y="1671903"/>
              <a:ext cx="228600" cy="45949"/>
              <a:chOff x="3429000" y="1671903"/>
              <a:chExt cx="228600" cy="4594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3BAAC6-63FF-4727-AA35-6D2279576791}"/>
                  </a:ext>
                </a:extLst>
              </p:cNvPr>
              <p:cNvCxnSpPr/>
              <p:nvPr/>
            </p:nvCxnSpPr>
            <p:spPr>
              <a:xfrm>
                <a:off x="3429000" y="1671903"/>
                <a:ext cx="2286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350AEB6-947E-4008-B86E-A13C739C4547}"/>
                  </a:ext>
                </a:extLst>
              </p:cNvPr>
              <p:cNvCxnSpPr/>
              <p:nvPr/>
            </p:nvCxnSpPr>
            <p:spPr>
              <a:xfrm>
                <a:off x="3429000" y="1717852"/>
                <a:ext cx="2286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2C4735-6FBC-4634-B236-6ED2ADD0C1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5200" y="1580007"/>
              <a:ext cx="95250" cy="183796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4775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0B20A431-AE9D-192B-ACDD-B740C488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25E1B-F69A-B200-D8B4-E996983AFC53}"/>
              </a:ext>
            </a:extLst>
          </p:cNvPr>
          <p:cNvSpPr txBox="1"/>
          <p:nvPr/>
        </p:nvSpPr>
        <p:spPr>
          <a:xfrm>
            <a:off x="1143000" y="2086187"/>
            <a:ext cx="7200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mul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ț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umesc pentru aten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ț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 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interes.</a:t>
            </a:r>
            <a:endParaRPr kumimoji="0" lang="ro-RO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zi frumoasă!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8403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21A53-B107-F785-2778-55E72CE16FDB}"/>
              </a:ext>
            </a:extLst>
          </p:cNvPr>
          <p:cNvSpPr txBox="1"/>
          <p:nvPr/>
        </p:nvSpPr>
        <p:spPr>
          <a:xfrm>
            <a:off x="129311" y="1638494"/>
            <a:ext cx="8731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Daniel Goleman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 sugerat că există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 competențe principale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pe care ar trebui să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dezvolte și să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îmbunătățească: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0465F-D79B-81CD-6B57-8BC3E666B152}"/>
              </a:ext>
            </a:extLst>
          </p:cNvPr>
          <p:cNvSpPr txBox="1"/>
          <p:nvPr/>
        </p:nvSpPr>
        <p:spPr>
          <a:xfrm>
            <a:off x="171893" y="1143210"/>
            <a:ext cx="8438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Inteligența emoțională, premisa succesului managerial?</a:t>
            </a:r>
            <a:endParaRPr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072CD-0486-E8BA-83A3-B1CEABD16BCD}"/>
              </a:ext>
            </a:extLst>
          </p:cNvPr>
          <p:cNvSpPr txBox="1"/>
          <p:nvPr/>
        </p:nvSpPr>
        <p:spPr>
          <a:xfrm>
            <a:off x="4953000" y="2767846"/>
            <a:ext cx="382683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dirty="0">
                <a:solidFill>
                  <a:srgbClr val="7C1019"/>
                </a:solidFill>
                <a:latin typeface="Calibri" panose="020F0502020204030204"/>
              </a:rPr>
              <a:t>2.  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Autogestionare </a:t>
            </a:r>
            <a:endParaRPr lang="ro-RO" sz="2000" dirty="0">
              <a:solidFill>
                <a:srgbClr val="7C1019"/>
              </a:solidFill>
              <a:latin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800" dirty="0">
                <a:latin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</a:rPr>
              <a:t> fi capabil să se recupereze rapid </a:t>
            </a:r>
            <a:r>
              <a:rPr lang="ro-RO" sz="1800" dirty="0">
                <a:latin typeface="Arial" panose="020B0604020202020204" pitchFamily="34" charset="0"/>
              </a:rPr>
              <a:t>dintr-o situație de </a:t>
            </a:r>
            <a:r>
              <a:rPr lang="en-US" sz="1800" dirty="0">
                <a:latin typeface="Arial" panose="020B0604020202020204" pitchFamily="34" charset="0"/>
              </a:rPr>
              <a:t>stres, a fi de încredere și conștiincios, arătând</a:t>
            </a:r>
            <a:r>
              <a:rPr lang="ro-RO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</a:rPr>
              <a:t>ini</a:t>
            </a:r>
            <a:r>
              <a:rPr lang="ro-RO" sz="1800" dirty="0">
                <a:latin typeface="Arial" panose="020B0604020202020204" pitchFamily="34" charset="0"/>
              </a:rPr>
              <a:t>ț</a:t>
            </a:r>
            <a:r>
              <a:rPr lang="en-US" sz="1800" dirty="0">
                <a:latin typeface="Arial" panose="020B0604020202020204" pitchFamily="34" charset="0"/>
              </a:rPr>
              <a:t>iativ</a:t>
            </a:r>
            <a:r>
              <a:rPr lang="ro-RO" sz="1800" dirty="0">
                <a:latin typeface="Arial" panose="020B0604020202020204" pitchFamily="34" charset="0"/>
              </a:rPr>
              <a:t>ă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</a:rPr>
              <a:t>ș</a:t>
            </a:r>
            <a:r>
              <a:rPr lang="en-US" sz="1800" dirty="0">
                <a:latin typeface="Arial" panose="020B0604020202020204" pitchFamily="34" charset="0"/>
              </a:rPr>
              <a:t>i autocontrolul.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08C78-AF93-3C9D-5477-842D47456BF5}"/>
              </a:ext>
            </a:extLst>
          </p:cNvPr>
          <p:cNvSpPr txBox="1"/>
          <p:nvPr/>
        </p:nvSpPr>
        <p:spPr>
          <a:xfrm>
            <a:off x="171893" y="2707355"/>
            <a:ext cx="42672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Conștientizarea de sine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7C1019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800" dirty="0">
                <a:latin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</a:rPr>
              <a:t> ști ce simțim este important și</a:t>
            </a:r>
            <a:r>
              <a:rPr lang="ro-RO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</a:rPr>
              <a:t>folosim asta pentru a ghida luarea deciziilor, având un punct </a:t>
            </a:r>
            <a:r>
              <a:rPr lang="ro-RO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</a:rPr>
              <a:t>vedere realist asupra propriilor abilități și încredere în sine </a:t>
            </a:r>
            <a:r>
              <a:rPr lang="ro-RO" sz="1800" dirty="0">
                <a:latin typeface="Arial" panose="020B0604020202020204" pitchFamily="34" charset="0"/>
              </a:rPr>
              <a:t>și în </a:t>
            </a:r>
            <a:r>
              <a:rPr lang="en-US" sz="1800" dirty="0">
                <a:latin typeface="Arial" panose="020B0604020202020204" pitchFamily="34" charset="0"/>
              </a:rPr>
              <a:t>abilitățile noastre.</a:t>
            </a:r>
            <a:endParaRPr lang="ro-RO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0416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8196C-E1CA-3738-E149-06B9BB53A90B}"/>
              </a:ext>
            </a:extLst>
          </p:cNvPr>
          <p:cNvSpPr txBox="1"/>
          <p:nvPr/>
        </p:nvSpPr>
        <p:spPr>
          <a:xfrm>
            <a:off x="171893" y="1143210"/>
            <a:ext cx="8362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Inteligența emoțională, premisa succesului managerial?</a:t>
            </a:r>
            <a:endParaRPr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2E11F-BE33-88A3-33D0-ADC36A6EA1C6}"/>
              </a:ext>
            </a:extLst>
          </p:cNvPr>
          <p:cNvSpPr txBox="1"/>
          <p:nvPr/>
        </p:nvSpPr>
        <p:spPr>
          <a:xfrm>
            <a:off x="457200" y="1962150"/>
            <a:ext cx="36576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C1019"/>
                </a:solidFill>
                <a:latin typeface="Calibri" panose="020F0502020204030204"/>
              </a:rPr>
              <a:t>3</a:t>
            </a:r>
            <a:r>
              <a:rPr lang="ro-RO" sz="2000" dirty="0">
                <a:solidFill>
                  <a:srgbClr val="7C1019"/>
                </a:solidFill>
                <a:latin typeface="Calibri" panose="020F0502020204030204"/>
              </a:rPr>
              <a:t>.</a:t>
            </a:r>
            <a:r>
              <a:rPr lang="en-US" sz="2000" dirty="0">
                <a:solidFill>
                  <a:srgbClr val="7C1019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Conștientizarea socială </a:t>
            </a:r>
            <a:endParaRPr lang="ro-RO" sz="2000" dirty="0">
              <a:solidFill>
                <a:srgbClr val="7C1019"/>
              </a:solidFill>
              <a:latin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1800" dirty="0">
                <a:latin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</a:rPr>
              <a:t>fi empatic</a:t>
            </a:r>
            <a:r>
              <a:rPr lang="en-US" sz="1800" dirty="0">
                <a:latin typeface="Arial" panose="020B0604020202020204" pitchFamily="34" charset="0"/>
              </a:rPr>
              <a:t>,</a:t>
            </a:r>
            <a:r>
              <a:rPr lang="ro-RO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</a:rPr>
              <a:t>capabil să țină cont de opiniile </a:t>
            </a:r>
            <a:r>
              <a:rPr lang="ro-RO" sz="1800" dirty="0">
                <a:latin typeface="Arial" panose="020B0604020202020204" pitchFamily="34" charset="0"/>
              </a:rPr>
              <a:t>oamenilor, înțelegând varietatea caracterelor umane</a:t>
            </a:r>
            <a:r>
              <a:rPr 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3D5E5-DF8A-20DF-4854-8ABAB765DD06}"/>
              </a:ext>
            </a:extLst>
          </p:cNvPr>
          <p:cNvSpPr txBox="1"/>
          <p:nvPr/>
        </p:nvSpPr>
        <p:spPr>
          <a:xfrm>
            <a:off x="4924647" y="1926225"/>
            <a:ext cx="376215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C1019"/>
                </a:solidFill>
                <a:latin typeface="Calibri" panose="020F0502020204030204"/>
              </a:rPr>
              <a:t>4</a:t>
            </a:r>
            <a:r>
              <a:rPr lang="ro-RO" sz="2000" dirty="0">
                <a:solidFill>
                  <a:srgbClr val="7C1019"/>
                </a:solidFill>
                <a:latin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 Abilități sociale </a:t>
            </a:r>
            <a:endParaRPr lang="ro-RO" sz="2000" dirty="0">
              <a:solidFill>
                <a:srgbClr val="7C1019"/>
              </a:solidFill>
              <a:latin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800" dirty="0">
                <a:latin typeface="Arial" panose="020B0604020202020204" pitchFamily="34" charset="0"/>
              </a:rPr>
              <a:t>O bună g</a:t>
            </a:r>
            <a:r>
              <a:rPr lang="en-US" sz="1800" dirty="0">
                <a:latin typeface="Arial" panose="020B0604020202020204" pitchFamily="34" charset="0"/>
              </a:rPr>
              <a:t>estionare a emoțiilor în relații și</a:t>
            </a:r>
            <a:r>
              <a:rPr lang="ro-RO" sz="1800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</a:rPr>
              <a:t>înțelegerea cu acuratețe a diferitelor situații sociale</a:t>
            </a:r>
            <a:r>
              <a:rPr lang="ro-RO" sz="1800" dirty="0">
                <a:latin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</a:rPr>
              <a:t> folosind</a:t>
            </a:r>
            <a:r>
              <a:rPr lang="ro-RO" sz="1800" dirty="0">
                <a:latin typeface="Arial" panose="020B0604020202020204" pitchFamily="34" charset="0"/>
              </a:rPr>
              <a:t> puterea</a:t>
            </a:r>
            <a:r>
              <a:rPr lang="en-US" sz="1800" dirty="0">
                <a:latin typeface="Arial" panose="020B0604020202020204" pitchFamily="34" charset="0"/>
              </a:rPr>
              <a:t> de convinge</a:t>
            </a:r>
            <a:r>
              <a:rPr lang="ro-RO" sz="1800" dirty="0">
                <a:latin typeface="Arial" panose="020B0604020202020204" pitchFamily="34" charset="0"/>
              </a:rPr>
              <a:t>re</a:t>
            </a:r>
            <a:r>
              <a:rPr lang="en-US" sz="1800" dirty="0">
                <a:latin typeface="Arial" panose="020B0604020202020204" pitchFamily="34" charset="0"/>
              </a:rPr>
              <a:t>, negoc</a:t>
            </a:r>
            <a:r>
              <a:rPr lang="ro-RO" sz="1800" dirty="0">
                <a:latin typeface="Arial" panose="020B0604020202020204" pitchFamily="34" charset="0"/>
              </a:rPr>
              <a:t>iere</a:t>
            </a:r>
            <a:r>
              <a:rPr lang="en-US" sz="1800" dirty="0">
                <a:latin typeface="Arial" panose="020B0604020202020204" pitchFamily="34" charset="0"/>
              </a:rPr>
              <a:t> și conduce</a:t>
            </a:r>
            <a:r>
              <a:rPr lang="ro-RO" sz="1800" dirty="0">
                <a:latin typeface="Arial" panose="020B0604020202020204" pitchFamily="34" charset="0"/>
              </a:rPr>
              <a:t>re</a:t>
            </a:r>
            <a:r>
              <a:rPr 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616CE-9F5F-4CB3-0F71-BFA12F58BCD0}"/>
              </a:ext>
            </a:extLst>
          </p:cNvPr>
          <p:cNvSpPr txBox="1"/>
          <p:nvPr/>
        </p:nvSpPr>
        <p:spPr>
          <a:xfrm>
            <a:off x="533400" y="381443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Vă puteți imagina lucrând </a:t>
            </a: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eficient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pentru un manager fără acestea</a:t>
            </a: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 competențe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sau cu niveluri foarte scăzute ale acestora?</a:t>
            </a:r>
          </a:p>
        </p:txBody>
      </p:sp>
    </p:spTree>
    <p:extLst>
      <p:ext uri="{BB962C8B-B14F-4D97-AF65-F5344CB8AC3E}">
        <p14:creationId xmlns:p14="http://schemas.microsoft.com/office/powerpoint/2010/main" val="410763192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C2DE6F-6CD5-4F84-A059-75E65B76B08C}"/>
              </a:ext>
            </a:extLst>
          </p:cNvPr>
          <p:cNvSpPr txBox="1"/>
          <p:nvPr/>
        </p:nvSpPr>
        <p:spPr>
          <a:xfrm>
            <a:off x="304800" y="1043285"/>
            <a:ext cx="358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Rolu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rile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managerului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19750-9F09-E5D1-3DF0-D7A346AD2A2C}"/>
              </a:ext>
            </a:extLst>
          </p:cNvPr>
          <p:cNvSpPr txBox="1"/>
          <p:nvPr/>
        </p:nvSpPr>
        <p:spPr>
          <a:xfrm>
            <a:off x="228600" y="176224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7C1019"/>
                </a:solidFill>
                <a:latin typeface="Arial"/>
                <a:cs typeface="Arial"/>
              </a:rPr>
              <a:t>1. Roluri interpersonale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BEA72-1F39-8966-10CD-253576BAB1D2}"/>
              </a:ext>
            </a:extLst>
          </p:cNvPr>
          <p:cNvSpPr txBox="1"/>
          <p:nvPr/>
        </p:nvSpPr>
        <p:spPr>
          <a:xfrm>
            <a:off x="3456656" y="1790640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Reprezentare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31A3B-62CA-14AB-7F32-7233D5DAB2BF}"/>
              </a:ext>
            </a:extLst>
          </p:cNvPr>
          <p:cNvSpPr txBox="1"/>
          <p:nvPr/>
        </p:nvSpPr>
        <p:spPr>
          <a:xfrm>
            <a:off x="5530512" y="1762240"/>
            <a:ext cx="1116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Leader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A476D-B3BC-BDC0-986D-3EA81D3D1C28}"/>
              </a:ext>
            </a:extLst>
          </p:cNvPr>
          <p:cNvSpPr txBox="1"/>
          <p:nvPr/>
        </p:nvSpPr>
        <p:spPr>
          <a:xfrm>
            <a:off x="7058681" y="1781290"/>
            <a:ext cx="1646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Conexiune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275DE-F77D-4EE5-923E-56B6370442CA}"/>
              </a:ext>
            </a:extLst>
          </p:cNvPr>
          <p:cNvSpPr txBox="1"/>
          <p:nvPr/>
        </p:nvSpPr>
        <p:spPr>
          <a:xfrm>
            <a:off x="271653" y="2481140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7C1019"/>
                </a:solidFill>
                <a:latin typeface="Arial"/>
                <a:cs typeface="Arial"/>
              </a:rPr>
              <a:t>2. Roluri </a:t>
            </a:r>
            <a:r>
              <a:rPr lang="ro-RO" sz="2000" b="1" kern="0" dirty="0">
                <a:solidFill>
                  <a:srgbClr val="7C1019"/>
                </a:solidFill>
                <a:latin typeface="Arial"/>
                <a:cs typeface="Arial"/>
              </a:rPr>
              <a:t>informaționale</a:t>
            </a:r>
            <a:endParaRPr lang="en-US" sz="2000" b="1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3E7B68-53D5-428C-AB0E-C5EDF11DAC9B}"/>
              </a:ext>
            </a:extLst>
          </p:cNvPr>
          <p:cNvSpPr txBox="1"/>
          <p:nvPr/>
        </p:nvSpPr>
        <p:spPr>
          <a:xfrm>
            <a:off x="3456656" y="2469276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Monitoriz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7F20E-7B00-470F-916F-B6FBC572E914}"/>
              </a:ext>
            </a:extLst>
          </p:cNvPr>
          <p:cNvSpPr txBox="1"/>
          <p:nvPr/>
        </p:nvSpPr>
        <p:spPr>
          <a:xfrm>
            <a:off x="5316446" y="2469276"/>
            <a:ext cx="1742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Diseminare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21E402-C705-4C41-B59F-CA38D75B1420}"/>
              </a:ext>
            </a:extLst>
          </p:cNvPr>
          <p:cNvSpPr txBox="1"/>
          <p:nvPr/>
        </p:nvSpPr>
        <p:spPr>
          <a:xfrm>
            <a:off x="6717977" y="2458819"/>
            <a:ext cx="2408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Spokesperson</a:t>
            </a:r>
            <a:endParaRPr lang="ro-RO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(purtător de cuvânt)</a:t>
            </a:r>
            <a:endParaRPr lang="en-US" sz="1600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7E419-2334-4B32-8D29-18876FEFE5C2}"/>
              </a:ext>
            </a:extLst>
          </p:cNvPr>
          <p:cNvSpPr txBox="1"/>
          <p:nvPr/>
        </p:nvSpPr>
        <p:spPr>
          <a:xfrm>
            <a:off x="271653" y="3314640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7C1019"/>
                </a:solidFill>
                <a:latin typeface="Arial"/>
                <a:cs typeface="Arial"/>
              </a:rPr>
              <a:t>3. Roluri </a:t>
            </a:r>
            <a:r>
              <a:rPr lang="ro-RO" sz="2000" b="1" kern="0" dirty="0">
                <a:solidFill>
                  <a:srgbClr val="7C1019"/>
                </a:solidFill>
                <a:latin typeface="Arial"/>
                <a:cs typeface="Arial"/>
              </a:rPr>
              <a:t>decizionale</a:t>
            </a:r>
            <a:endParaRPr lang="en-US" sz="2000" b="1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FF741D-6436-43AD-A4F6-A807F615E059}"/>
              </a:ext>
            </a:extLst>
          </p:cNvPr>
          <p:cNvSpPr txBox="1"/>
          <p:nvPr/>
        </p:nvSpPr>
        <p:spPr>
          <a:xfrm>
            <a:off x="3482507" y="3372688"/>
            <a:ext cx="1784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Antreprenor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98EB44-6EA5-42DE-9599-8F8CA439A4CD}"/>
              </a:ext>
            </a:extLst>
          </p:cNvPr>
          <p:cNvSpPr txBox="1"/>
          <p:nvPr/>
        </p:nvSpPr>
        <p:spPr>
          <a:xfrm>
            <a:off x="5660559" y="3351397"/>
            <a:ext cx="3089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Managerierea situațiilor de criză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909FBD-D3F9-4FFF-B992-C2E5E9BD397F}"/>
              </a:ext>
            </a:extLst>
          </p:cNvPr>
          <p:cNvSpPr txBox="1"/>
          <p:nvPr/>
        </p:nvSpPr>
        <p:spPr>
          <a:xfrm>
            <a:off x="3343835" y="4171950"/>
            <a:ext cx="2133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Alocare resurse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867C23-D85D-4026-A98C-EACB8A524F4F}"/>
              </a:ext>
            </a:extLst>
          </p:cNvPr>
          <p:cNvSpPr txBox="1"/>
          <p:nvPr/>
        </p:nvSpPr>
        <p:spPr>
          <a:xfrm>
            <a:off x="6320307" y="4158582"/>
            <a:ext cx="1532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Negociator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D4846A-1DD8-2CD6-4BA4-1F46B5A7CA82}"/>
              </a:ext>
            </a:extLst>
          </p:cNvPr>
          <p:cNvCxnSpPr/>
          <p:nvPr/>
        </p:nvCxnSpPr>
        <p:spPr>
          <a:xfrm>
            <a:off x="410562" y="2266950"/>
            <a:ext cx="8301277" cy="0"/>
          </a:xfrm>
          <a:prstGeom prst="line">
            <a:avLst/>
          </a:prstGeom>
          <a:ln w="19050">
            <a:solidFill>
              <a:srgbClr val="450E0D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E1714D-4F83-95AB-3DA2-A9F0E1150B3A}"/>
              </a:ext>
            </a:extLst>
          </p:cNvPr>
          <p:cNvCxnSpPr/>
          <p:nvPr/>
        </p:nvCxnSpPr>
        <p:spPr>
          <a:xfrm>
            <a:off x="410562" y="3257550"/>
            <a:ext cx="8301277" cy="0"/>
          </a:xfrm>
          <a:prstGeom prst="line">
            <a:avLst/>
          </a:prstGeom>
          <a:ln w="19050">
            <a:solidFill>
              <a:srgbClr val="450E0D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08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C2DE6F-6CD5-4F84-A059-75E65B76B08C}"/>
              </a:ext>
            </a:extLst>
          </p:cNvPr>
          <p:cNvSpPr txBox="1"/>
          <p:nvPr/>
        </p:nvSpPr>
        <p:spPr>
          <a:xfrm>
            <a:off x="304800" y="1043285"/>
            <a:ext cx="358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Rolu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rile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leaderului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19750-9F09-E5D1-3DF0-D7A346AD2A2C}"/>
              </a:ext>
            </a:extLst>
          </p:cNvPr>
          <p:cNvSpPr txBox="1"/>
          <p:nvPr/>
        </p:nvSpPr>
        <p:spPr>
          <a:xfrm>
            <a:off x="228600" y="176224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Roluri </a:t>
            </a:r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C101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275DE-F77D-4EE5-923E-56B6370442CA}"/>
              </a:ext>
            </a:extLst>
          </p:cNvPr>
          <p:cNvSpPr txBox="1"/>
          <p:nvPr/>
        </p:nvSpPr>
        <p:spPr>
          <a:xfrm>
            <a:off x="300318" y="2899661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Roluri </a:t>
            </a:r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C101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9BFC3-452A-43CC-BCE5-49B9DE5F0321}"/>
              </a:ext>
            </a:extLst>
          </p:cNvPr>
          <p:cNvSpPr txBox="1"/>
          <p:nvPr/>
        </p:nvSpPr>
        <p:spPr>
          <a:xfrm>
            <a:off x="507822" y="2066660"/>
            <a:ext cx="7569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Exercită o influenţă </a:t>
            </a:r>
            <a:r>
              <a:rPr lang="ro-RO" sz="1600" dirty="0">
                <a:latin typeface="Arial" panose="020B0604020202020204" pitchFamily="34" charset="0"/>
              </a:rPr>
              <a:t>î</a:t>
            </a:r>
            <a:r>
              <a:rPr lang="en-US" sz="1600" dirty="0">
                <a:latin typeface="Arial" panose="020B0604020202020204" pitchFamily="34" charset="0"/>
              </a:rPr>
              <a:t>n termeni de autoritate, influenţă pe care i-o asigură poziţia sa</a:t>
            </a:r>
            <a:r>
              <a:rPr lang="ro-RO" sz="1600" dirty="0">
                <a:latin typeface="Arial" panose="020B0604020202020204" pitchFamily="34" charset="0"/>
              </a:rPr>
              <a:t> î</a:t>
            </a:r>
            <a:r>
              <a:rPr lang="en-US" sz="1600" dirty="0">
                <a:latin typeface="Arial" panose="020B0604020202020204" pitchFamily="34" charset="0"/>
              </a:rPr>
              <a:t>n ierarhia organizaţiei.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41FFDB-A6FB-4D82-98F4-B7E630751436}"/>
              </a:ext>
            </a:extLst>
          </p:cNvPr>
          <p:cNvSpPr txBox="1"/>
          <p:nvPr/>
        </p:nvSpPr>
        <p:spPr>
          <a:xfrm>
            <a:off x="609600" y="3282375"/>
            <a:ext cx="746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Influenţ</a:t>
            </a:r>
            <a:r>
              <a:rPr lang="ro-RO" sz="1600" dirty="0">
                <a:latin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</a:rPr>
              <a:t>provine din statutul dat de o competenţă particulară, </a:t>
            </a:r>
            <a:r>
              <a:rPr lang="en-US" sz="1600" i="1" dirty="0">
                <a:latin typeface="Arial" panose="020B0604020202020204" pitchFamily="34" charset="0"/>
              </a:rPr>
              <a:t>independentă</a:t>
            </a:r>
            <a:r>
              <a:rPr lang="ro-RO" sz="1600" i="1" dirty="0">
                <a:latin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</a:rPr>
              <a:t>de poziţia ierarhică</a:t>
            </a:r>
            <a:r>
              <a:rPr lang="en-US" sz="16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38554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5" y="11076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9D7FF-7C7E-BE40-CEE1-AF00909C3054}"/>
              </a:ext>
            </a:extLst>
          </p:cNvPr>
          <p:cNvSpPr txBox="1"/>
          <p:nvPr/>
        </p:nvSpPr>
        <p:spPr>
          <a:xfrm>
            <a:off x="304800" y="1200150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Studiile au evidenţiat două tipuri de lideri: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13534-A267-AFC5-59EC-F2B33ACC891A}"/>
              </a:ext>
            </a:extLst>
          </p:cNvPr>
          <p:cNvSpPr txBox="1"/>
          <p:nvPr/>
        </p:nvSpPr>
        <p:spPr>
          <a:xfrm>
            <a:off x="838200" y="2038350"/>
            <a:ext cx="711849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Stilul de lider orientat spre sarcină </a:t>
            </a:r>
            <a:r>
              <a:rPr lang="en-US" sz="1800" dirty="0">
                <a:latin typeface="Arial" panose="020B0604020202020204" pitchFamily="34" charset="0"/>
              </a:rPr>
              <a:t>(dimensiunea structurală):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</a:rPr>
              <a:t> </a:t>
            </a:r>
            <a:endParaRPr lang="ro-RO" sz="1800" dirty="0">
              <a:latin typeface="Arial" panose="020B0604020202020204" pitchFamily="34" charset="0"/>
            </a:endParaRPr>
          </a:p>
          <a:p>
            <a:pPr algn="ctr"/>
            <a:r>
              <a:rPr lang="ro-RO" sz="1800" dirty="0">
                <a:latin typeface="Arial" panose="020B0604020202020204" pitchFamily="34" charset="0"/>
              </a:rPr>
              <a:t>L</a:t>
            </a:r>
            <a:r>
              <a:rPr lang="en-US" sz="1800" dirty="0">
                <a:latin typeface="Arial" panose="020B0604020202020204" pitchFamily="34" charset="0"/>
              </a:rPr>
              <a:t>iderul pune accent pe </a:t>
            </a:r>
            <a:r>
              <a:rPr lang="en-US" sz="1800" dirty="0">
                <a:solidFill>
                  <a:srgbClr val="7C1019"/>
                </a:solidFill>
                <a:latin typeface="Arial" panose="020B0604020202020204" pitchFamily="34" charset="0"/>
              </a:rPr>
              <a:t>definirea şi repartizarea sarcinilor </a:t>
            </a:r>
            <a:r>
              <a:rPr lang="en-US" sz="1800" dirty="0">
                <a:latin typeface="Arial" panose="020B0604020202020204" pitchFamily="34" charset="0"/>
              </a:rPr>
              <a:t>de realizat, pe stabilirea unui nivel de comunicare formală in grup, in organizaţie şi in definirea direcţiilor de activitate a deciziilor grupului.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</a:rPr>
              <a:t>Scopul principal: atingerea obiectivelor/indeplinirea sarcinilor.</a:t>
            </a:r>
          </a:p>
        </p:txBody>
      </p:sp>
    </p:spTree>
    <p:extLst>
      <p:ext uri="{BB962C8B-B14F-4D97-AF65-F5344CB8AC3E}">
        <p14:creationId xmlns:p14="http://schemas.microsoft.com/office/powerpoint/2010/main" val="295775356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9D7FF-7C7E-BE40-CEE1-AF00909C3054}"/>
              </a:ext>
            </a:extLst>
          </p:cNvPr>
          <p:cNvSpPr txBox="1"/>
          <p:nvPr/>
        </p:nvSpPr>
        <p:spPr>
          <a:xfrm>
            <a:off x="304800" y="1200150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Studiile au evidenţiat două tipuri de lideri: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B4F88-8691-1577-A509-C2E465CB252D}"/>
              </a:ext>
            </a:extLst>
          </p:cNvPr>
          <p:cNvSpPr txBox="1"/>
          <p:nvPr/>
        </p:nvSpPr>
        <p:spPr>
          <a:xfrm>
            <a:off x="838200" y="1843705"/>
            <a:ext cx="7467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Stilul de lider orientat spre angajat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(dimensiunea relaţională):</a:t>
            </a:r>
          </a:p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une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accent pe comportamente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care creează un climat de muncă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 care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ncrederea, respectul mutual, prietenia şi susţinerea ocupă un loc important. Liderul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avorizează stabilirea relaţiilor interpersonale, se interesează de nevoile angajaţilor şi de satisfacţia lor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 muncă şi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şi face timp pentru a-i asculta.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FDBAD-2098-2CAC-B80E-3409EFFC42DC}"/>
              </a:ext>
            </a:extLst>
          </p:cNvPr>
          <p:cNvSpPr txBox="1"/>
          <p:nvPr/>
        </p:nvSpPr>
        <p:spPr>
          <a:xfrm>
            <a:off x="275665" y="4149253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Liderul care poate să adopte ambele stiluri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este liderul ideal.</a:t>
            </a:r>
          </a:p>
        </p:txBody>
      </p:sp>
    </p:spTree>
    <p:extLst>
      <p:ext uri="{BB962C8B-B14F-4D97-AF65-F5344CB8AC3E}">
        <p14:creationId xmlns:p14="http://schemas.microsoft.com/office/powerpoint/2010/main" val="293380960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C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PresentationCCD</Template>
  <TotalTime>10614</TotalTime>
  <Words>2533</Words>
  <Application>Microsoft Office PowerPoint</Application>
  <PresentationFormat>On-screen Show (16:9)</PresentationFormat>
  <Paragraphs>232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Wingdings</vt:lpstr>
      <vt:lpstr>Times New Roman</vt:lpstr>
      <vt:lpstr>Arial</vt:lpstr>
      <vt:lpstr>Verdana</vt:lpstr>
      <vt:lpstr>PresentationCCD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Graovac</dc:creator>
  <cp:lastModifiedBy>generic</cp:lastModifiedBy>
  <cp:revision>58</cp:revision>
  <dcterms:created xsi:type="dcterms:W3CDTF">2015-03-09T15:19:43Z</dcterms:created>
  <dcterms:modified xsi:type="dcterms:W3CDTF">2022-11-04T20:57:48Z</dcterms:modified>
</cp:coreProperties>
</file>